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8" r:id="rId3"/>
    <p:sldId id="287" r:id="rId4"/>
    <p:sldId id="257" r:id="rId5"/>
    <p:sldId id="290" r:id="rId6"/>
    <p:sldId id="264" r:id="rId7"/>
    <p:sldId id="271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4" r:id="rId21"/>
    <p:sldId id="312" r:id="rId22"/>
    <p:sldId id="311" r:id="rId23"/>
    <p:sldId id="313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A93C26-B49F-4AE9-73B4-353575ABCA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12E17-5739-9B5A-4A65-7E4B5B69D4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2F30F-FA69-43E6-910F-204048CDE53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B8519-6F40-518A-047B-098CAC381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EA02-0FBC-C76C-EB29-8F12B8C44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EAEA5-E4C9-40B3-A0BB-5A73A0223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399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39:35.566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1144 24 24575,'-585'0'0,"554"3"0,1 1 0,0 2 0,1 0 0,0 2 0,0 2 0,0 0 0,1 2 0,-26 15 0,11-2 0,2 1 0,-39 34 0,55-40 0,17-15 0,1 1 0,0 1 0,1-1 0,-1 1 0,1 0 0,1 1 0,-1-1 0,1 1 0,1 0 0,0 1 0,-4 8 0,6-13 0,1 1 0,0 0 0,0-1 0,0 1 0,0 0 0,1 0 0,0-1 0,0 1 0,0 0 0,0 0 0,1-1 0,0 1 0,0 0 0,0-1 0,0 1 0,1 0 0,0-1 0,0 0 0,0 1 0,0-1 0,1 0 0,5 7 0,4 1 0,-1 0 0,1-1 0,1-1 0,0 0 0,1 0 0,0-1 0,0-1 0,1 0 0,0-1 0,0-1 0,0-1 0,1 0 0,0 0 0,24 2 0,18 0 0,1-3 0,102-6 0,-56-1 0,-96 3 0,1 0 0,-1-1 0,0 0 0,1-1 0,-1 0 0,0 0 0,0-1 0,0 0 0,0-1 0,-1 0 0,0 0 0,1-1 0,-1 0 0,-1 0 0,1-1 0,-1 0 0,0 0 0,12-14 0,-12 9 0,1 0 0,-1 0 0,-1-1 0,0 0 0,-1 0 0,0-1 0,-1 1 0,0-1 0,-1 0 0,0 0 0,-1 0 0,1-26 0,-6-253-1365,3 270-5461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0:25.7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533 189 24575,'-7'-2'0,"0"0"0,0-1 0,1 1 0,-1-2 0,1 1 0,0-1 0,0 0 0,0 0 0,1-1 0,-1 1 0,1-1 0,-8-11 0,-10-13 0,14 17 0,-1 0 0,0 0 0,0 1 0,-1 0 0,-13-9 0,19 17 0,0 0 0,0 0 0,0 0 0,0 1 0,-1 0 0,1 0 0,-1 0 0,0 1 0,1 0 0,-1 0 0,0 1 0,0-1 0,0 1 0,1 0 0,-1 1 0,0-1 0,-8 3 0,1 1 0,-1 0 0,1 1 0,0 0 0,1 1 0,-1 1 0,1 0 0,1 0 0,-1 1 0,1 1 0,-17 16 0,19-16 0,1 0 0,0 0 0,0 1 0,0 0 0,2 0 0,-1 0 0,1 1 0,1 0 0,0 1 0,0-1 0,1 1 0,-3 15 0,6-10 0,0 0 0,1 1 0,1-1 0,0 0 0,1 0 0,1 0 0,1 0 0,0-1 0,2 1 0,-1-1 0,2 0 0,0-1 0,1 0 0,1 0 0,0 0 0,1-1 0,0 0 0,23 22 0,-27-31 0,1 1 0,-1-2 0,1 1 0,0-1 0,0 0 0,1 0 0,-1-1 0,1 1 0,-1-2 0,1 1 0,0-1 0,0-1 0,0 1 0,9-1 0,18 1 0,0-2 0,37-4 0,2 0 0,-71 5 0,1-1 0,0 0 0,0-1 0,0 1 0,0-1 0,0 1 0,-1-1 0,1-1 0,0 1 0,0 0 0,-1-1 0,1 0 0,-1 1 0,5-5 0,-6 4 0,0-1 0,1 0 0,-1 1 0,-1-1 0,1 0 0,0-1 0,-1 1 0,1 0 0,-1 0 0,0-1 0,0 1 0,0 0 0,-1-1 0,1 1 0,-1-1 0,0-4 0,0-25 0,-2 0 0,-1 0 0,-1 1 0,-2 0 0,-1 0 0,-14-37 0,19 62 0,-23-97-1365,19 81-5461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0:50.27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1:28.782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3168 2541 24506,'-1'100'0,"-3"-1"0,-2 1 0,-3-1 0,-1-1 0,-4-1 0,-1 0 0,-4-2 0,-1-1 0,-3-1 0,-2-1 0,-2-2 0,-2-2 0,-2-2 0,-3-2 0,-2-2 0,-1-3 0,-3-2 0,-1-2 0,-2-3 0,-2-3 0,-1-3 0,-2-3 0,-2-2 0,-1-4 0,-1-3 0,-2-4 0,-1-3 0,-1-3 0,-1-4 0,-1-4 0,-1-3 0,0-4 0,-1-4 0,-1-4 0,0-3 0,-1-5 0,0-3 0,0-4 0,0-4 0,0-4 0,0-4 0,0-4 0,0-3 0,1-5 0,0-3 0,1-4 0,1-4 0,0-4 0,1-3 0,1-4 0,1-4 0,1-3 0,1-3 0,2-4 0,1-3 0,1-4 0,2-2 0,2-3 0,1-3 0,2-3 0,2-3 0,1-2 0,3-2 0,1-3 0,2-2 0,3-2 0,2-2 0,2-2 0,2-2 0,2-1 0,3-1 0,1-1 0,4-2 0,1 0 0,4-1 0,1-1 0,3-1 0,2 1 0,3-1 0,2 0 0,3 1 0,2-1 0,3 2 0,1-1 0,4 2 0,1 0 0,4 2 0,1 1 0,3 1 0,2 1 0,2 2 0,2 2 0,2 2 0,3 2 0,2 2 0,1 3 0,3 2 0,1 2 0,2 3 0,2 3 0,1 3 0,2 3 0,2 2 0,1 4 0,1 3 0,2 4 0,1 3 0,1 3 0,1 4 0,1 4 0,1 3 0,0 4 0,1 4 0,1 4 0,0 3 0,1 5 0,0 3 0,0 4 0,0 4 0,0 4 0,0 4 0,0 4 0,0 3 0,-1 5 0,0 3 0,-1 4 0,-1 4 0,0 4 0,-1 3 0,-1 4 0,-1 4 0,-1 3 0,-1 3 0,-2 4 0,-1 3 0,-1 4 0,-2 2 0,-2 3 0,-1 3 0,-2 3 0,-2 3 0,-1 2 0,-3 2 0,-1 3 0,-2 2 0,-3 2 0,-2 2 0,-2 2 0,-2 2 0,-2 1 0,-3 1 0,-1 1 0,-4 2 0,-1 0 0,-4 2 0,-1-1 0,-3 2 0,-2-1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3:46.477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1248 107 24575,'-14'-5'0,"-1"0"0,0 1 0,0 0 0,-1 2 0,1 0 0,-1 0 0,-28 2 0,-3-2 0,-29-7 0,-92-22 0,8 0 0,100 25 0,1 3 0,-116 8 0,161-3 0,0 1 0,0 0 0,1 1 0,-1 0 0,1 1 0,0 0 0,1 2 0,-18 10 0,6-2 0,1 1 0,1 1 0,-26 26 0,39-33 0,1 1 0,0-1 0,0 2 0,1-1 0,1 1 0,0 0 0,1 0 0,-6 17 0,4-5 0,0 1 0,2 0 0,-4 37 0,8-53 0,0 0 0,1 0 0,0 0 0,0 0 0,1 1 0,1-1 0,-1 0 0,1 0 0,1 0 0,0-1 0,0 1 0,0-1 0,1 1 0,1-1 0,-1 0 0,1 0 0,1-1 0,-1 0 0,1 0 0,0 0 0,1-1 0,0 1 0,0-1 0,0-1 0,1 0 0,10 6 0,36 10 0,1-3 0,0-2 0,85 13 0,77-7 0,-18-4 0,-92-3 0,1-5 0,0-4 0,154-13 0,-247 5 0,-1 0 0,1-1 0,-1-1 0,0-1 0,0 0 0,0 0 0,0-1 0,22-15 0,6-7 0,48-43 0,-38 29 0,-44 36 0,0-1 0,0-1 0,0 1 0,-1-1 0,-1 0 0,1-1 0,-1 1 0,0-1 0,6-15 0,-10 19 0,0-1 0,0 1 0,0-1 0,-1 0 0,0 0 0,0 0 0,-1 1 0,0-1 0,0 0 0,0 0 0,0 0 0,-1 0 0,0 0 0,0 0 0,-1 1 0,0-1 0,0 0 0,-4-8 0,2 6 0,-1 1 0,0 0 0,0 0 0,0 1 0,-1-1 0,0 1 0,0 0 0,0 1 0,-1 0 0,0 0 0,0 0 0,0 1 0,0-1 0,-1 2 0,-11-5 0,-10-1 0,-1 1 0,0 2 0,-31-4 0,32 6 0,0-1 0,-46-14 0,18-3-116,-205-67-1133,228 80-5577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3:42.155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3107 154 24575,'-51'-10'0,"8"0"0,-170 0 0,-1-1 0,-360-1 0,350 15 0,160-5 0,1-2 0,-86-16 0,-160-43 0,244 55 0,-1 2 0,-128 5 0,83 3 0,85-1 0,-1 1 0,1 1 0,0 2 0,0 1 0,1 0 0,-1 2 0,-32 15 0,11 0 0,1 1 0,-77 55 0,103-64 0,1 2 0,1 0 0,1 1 0,0 0 0,2 2 0,-24 36 0,-66 138 0,93-169 0,2-1 0,1 0 0,2 1 0,0-1 0,2 1 0,1 0 0,0 1 0,2-1 0,1 1 0,1-1 0,1 1 0,2 0 0,5 25 0,-7-44-47,1 0 0,0-1 0,0 1 0,1-1 0,-1 1 0,1-1 0,1 0 0,-1 0 0,1 0-1,0-1 1,1 1 0,-1-1 0,1 0 0,0 0 0,0-1 0,1 1 0,-1-1 0,1 0 0,0-1 0,0 0 0,0 1 0,1-2-1,-1 1 1,1-1 0,-1 0 0,1 0 0,0-1 0,10 1 0,6 0-6779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3:43.829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0 1 24575,'0'0'0,"1"1"0,-1 0 0,0 0 0,1 0 0,-1 0 0,1-1 0,-1 1 0,1 0 0,-1-1 0,1 1 0,0 0 0,-1-1 0,1 1 0,0 0 0,0-1 0,-1 1 0,1-1 0,0 0 0,0 1 0,-1-1 0,1 1 0,0-1 0,2 0 0,27 9 0,-16-5 0,3 2 0,6 1 0,0 2 0,36 20 0,-51-25 0,-1 1 0,0 1 0,0-1 0,0 1 0,-1 0 0,0 1 0,0 0 0,-1 0 0,0 0 0,9 16 0,4 12 0,-2 1 0,-1 1 0,-2 1 0,-1 0 0,9 57 0,-12-44 0,-3-16 0,0 1 0,-1 40 0,-5-30 40,-2-1 0,-12 73 0,10-97-205,-1-1 0,-1 0 0,0 0 0,-2 0 0,0-1 0,-1-1 0,-1 1 0,-13 17 0,10-20-6661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3:49.23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911 1 24575,'-30'0'0,"0"0"0,0 2 0,0 2 0,0 1 0,1 0 0,0 3 0,0 0 0,-37 17 0,-7 7 0,-106 52 0,113-46 0,2 2 0,-105 87 0,131-97-1365,19-19-5461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5:43:50.101"/>
    </inkml:context>
    <inkml:brush xml:id="br0">
      <inkml:brushProperty name="width" value="0.035" units="cm"/>
      <inkml:brushProperty name="height" value="0.035" units="cm"/>
      <inkml:brushProperty name="color" value="#FFFF00"/>
    </inkml:brush>
  </inkml:definitions>
  <inkml:trace contextRef="#ctx0" brushRef="#br0">74 1 24575,'-1'13'0,"-1"-1"0,-1 1 0,0 0 0,0-1 0,-1 0 0,-1 0 0,-11 23 0,10-25 0,1 0 0,0 1 0,1 0 0,0 1 0,1-1 0,0 0 0,0 1 0,2 0 0,-2 20 0,3-30 2,0 0 1,0 0-1,1 0 0,-1 0 0,0 0 0,1 0 0,0 0 0,-1 0 0,1-1 1,0 1-1,0 0 0,0 0 0,0-1 0,0 1 0,0 0 0,1-1 0,-1 1 1,0-1-1,1 1 0,-1-1 0,1 0 0,0 0 0,-1 0 0,1 0 0,0 0 1,0 0-1,0 0 0,-1-1 0,1 1 0,0 0 0,0-1 0,0 0 0,0 1 1,0-1-1,0 0 0,0 0 0,0 0 0,3-1 0,8 0-133,0-1-1,0-1 0,0 0 1,21-9-1,-17 6-658,12-3-6036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E1B3B-2AC8-48E7-8130-6E48172371D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3BEC4-AEF3-455B-AE96-BDE02EF22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77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3BEC4-AEF3-455B-AE96-BDE02EF221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2F56-0AAA-B8EE-81D9-57AAA323A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F4A80-4671-937E-D16F-46A92E657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ED53-E5E9-A9BB-D924-D6098393C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8FFB7-A822-4011-B8A0-AB6589FF969E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8A8E8-40C0-124E-4E38-47A200F8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AB34C-FA47-D6BB-A7F3-B9579B86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31792"/>
      </p:ext>
    </p:extLst>
  </p:cSld>
  <p:clrMapOvr>
    <a:masterClrMapping/>
  </p:clrMapOvr>
  <p:transition spd="med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45CA-66D3-9780-3AE8-2295A792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A8557-40BD-2F37-BD4E-0C877FE4A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A15C0-52AC-951D-556C-C1BF0882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4B67-DEEB-4614-99EA-370A944088BD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C544-A495-2F52-9CE8-294CFFE0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032F-6156-2AFC-C794-C8752448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83123"/>
      </p:ext>
    </p:extLst>
  </p:cSld>
  <p:clrMapOvr>
    <a:masterClrMapping/>
  </p:clrMapOvr>
  <p:transition spd="med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225C48-5AD0-3C98-0ADD-8CF52EC91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DC986-85F2-1BE8-A44C-7E60CAF3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37ED-5811-2F83-796A-708379AB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F1-661B-4F8C-AEFF-7090E2D7F215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7D56-A0EA-BD9D-0E17-5C2DE3DB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AF44-0E67-4870-F16A-47812014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2207"/>
      </p:ext>
    </p:extLst>
  </p:cSld>
  <p:clrMapOvr>
    <a:masterClrMapping/>
  </p:clrMapOvr>
  <p:transition spd="med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AE7A-3084-D91D-C1A5-5F71B78D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703B-E958-304B-1C3A-E4C5AB29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F202-4A8D-296F-7006-4F13AB5F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543C-D743-4679-BE20-7740D3F9F0DA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0004-1624-DCD7-3BC9-BC1B2EB3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780A-3BE2-291B-00D0-FC2453C9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9186"/>
      </p:ext>
    </p:extLst>
  </p:cSld>
  <p:clrMapOvr>
    <a:masterClrMapping/>
  </p:clrMapOvr>
  <p:transition spd="med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BAF-0D03-A054-9C4E-BBA21A4B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D7F3A-47A8-3E71-89F4-19B19051B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5A98-3143-3365-430C-B9D522B1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303A2-E5AD-475D-9C6E-42DD09FF84BE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02CDE-0D4A-A827-4830-F96F38FE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EADF-6A3E-D8A6-2449-E73161E3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51749"/>
      </p:ext>
    </p:extLst>
  </p:cSld>
  <p:clrMapOvr>
    <a:masterClrMapping/>
  </p:clrMapOvr>
  <p:transition spd="med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B16E-1301-5D22-1744-8CC58719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A962-8D6B-016C-4A51-5071A47DF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42A74-9628-0716-98AD-4A59A9050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5134E-CC6C-6EA7-63FA-7F1A6717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F53B-EE92-4B5E-929E-9DC0A050899B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99E9-E8FE-3CBF-239E-5DA215AA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3FA0-53AB-B748-0F33-8AF6C895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64380"/>
      </p:ext>
    </p:extLst>
  </p:cSld>
  <p:clrMapOvr>
    <a:masterClrMapping/>
  </p:clrMapOvr>
  <p:transition spd="med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2D1C-9787-1FE3-E669-3450B346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9B87D-3B57-9382-2C8A-96FA58D94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9CCAB-0399-E08C-0AC4-35C2FB26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B63CE-5038-5DE8-57F4-04D9659E6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5C029-CB10-DB0A-5D07-06E44633F6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DC9C10-24E4-1512-A68D-76B2A339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2B31-D857-44D9-AAE7-7CB7AFE585BD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E36C4-0839-72A4-DFEB-1BA4F24B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28157-49DE-3D24-22F5-F1626A58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264"/>
      </p:ext>
    </p:extLst>
  </p:cSld>
  <p:clrMapOvr>
    <a:masterClrMapping/>
  </p:clrMapOvr>
  <p:transition spd="med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357C-8E12-EA27-80F8-DCC90CA1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7B8C5-C02B-3BA6-0FC9-39CAA02C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7BAE-5C65-450A-ACDC-942A5A0B9E1D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9773B-295A-74D2-2432-1F2896AA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6E2B2-BC93-EA20-FDDD-DF07B8B4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90654"/>
      </p:ext>
    </p:extLst>
  </p:cSld>
  <p:clrMapOvr>
    <a:masterClrMapping/>
  </p:clrMapOvr>
  <p:transition spd="med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A6992-24C5-D60F-E3D9-207334EE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BA61-F491-40CA-8DCE-D915B3F3A3F4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F52E5-9EE3-88D7-D857-14CE2CE3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896E7-1258-1B5B-5614-41C1ABF8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47489"/>
      </p:ext>
    </p:extLst>
  </p:cSld>
  <p:clrMapOvr>
    <a:masterClrMapping/>
  </p:clrMapOvr>
  <p:transition spd="med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4F48-8AE2-8C81-04DF-40CADD29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076D-FE26-0BA5-BD57-05418F1EA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E227E-77F0-758D-2EE2-2D71A1E2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EF3CC-4206-3A43-9D70-C6A127F6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738E-4930-4CFD-BC51-49E91722FEC0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A0645-20D8-1284-8144-B22D6DFD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80BB8-A79E-4178-5B24-A2B562D0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3518"/>
      </p:ext>
    </p:extLst>
  </p:cSld>
  <p:clrMapOvr>
    <a:masterClrMapping/>
  </p:clrMapOvr>
  <p:transition spd="med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FA41-5853-A85C-D95A-68CC1AF2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E06AB-A44F-4C9C-CCDE-4E458DE29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12388-FE55-36C3-D0DD-DE38EDA7C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82967-D87C-16EE-ED77-1F374B76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7AAA-599F-4599-9DFF-B928F20CED6E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380B3-0588-F7E3-AC0E-98497A38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0405A-CA33-D370-5DB6-4E564869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80388"/>
      </p:ext>
    </p:extLst>
  </p:cSld>
  <p:clrMapOvr>
    <a:masterClrMapping/>
  </p:clrMapOvr>
  <p:transition spd="med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9A2B6-3DB9-24D7-DE73-C70624B0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C3B33-DF88-FD98-F259-438AE32E2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1B93-A1B6-3E45-A879-0B664992B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4C278-7D44-4F72-984F-885878D0B90F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37F6-5FAB-C393-A0B4-EC5430859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D500D-BA4C-0275-C44F-FF7FC0FD2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71A33-8169-4BB3-BBB4-71022C01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cover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4.jpg"/><Relationship Id="rId18" Type="http://schemas.openxmlformats.org/officeDocument/2006/relationships/image" Target="../media/image48.png"/><Relationship Id="rId3" Type="http://schemas.openxmlformats.org/officeDocument/2006/relationships/customXml" Target="../ink/ink1.xml"/><Relationship Id="rId21" Type="http://schemas.openxmlformats.org/officeDocument/2006/relationships/customXml" Target="../ink/ink8.xml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customXml" Target="../ink/ink6.xml"/><Relationship Id="rId2" Type="http://schemas.openxmlformats.org/officeDocument/2006/relationships/image" Target="../media/image39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24" Type="http://schemas.openxmlformats.org/officeDocument/2006/relationships/image" Target="../media/image51.png"/><Relationship Id="rId5" Type="http://schemas.openxmlformats.org/officeDocument/2006/relationships/image" Target="../media/image40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10" Type="http://schemas.openxmlformats.org/officeDocument/2006/relationships/image" Target="../media/image43.png"/><Relationship Id="rId19" Type="http://schemas.openxmlformats.org/officeDocument/2006/relationships/customXml" Target="../ink/ink7.xml"/><Relationship Id="rId4" Type="http://schemas.openxmlformats.org/officeDocument/2006/relationships/image" Target="../media/image390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Relationship Id="rId2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CA976-AF9A-8DB7-1F50-35D1E093223C}"/>
              </a:ext>
            </a:extLst>
          </p:cNvPr>
          <p:cNvSpPr txBox="1"/>
          <p:nvPr/>
        </p:nvSpPr>
        <p:spPr>
          <a:xfrm>
            <a:off x="1331088" y="565739"/>
            <a:ext cx="9745883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National University of Management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law firm&#10;&#10;Description automatically generated">
            <a:extLst>
              <a:ext uri="{FF2B5EF4-FFF2-40B4-BE49-F238E27FC236}">
                <a16:creationId xmlns:a16="http://schemas.microsoft.com/office/drawing/2014/main" id="{42EB953A-3D1E-716F-8A65-B64E1870F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297510"/>
            <a:ext cx="1471029" cy="1471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8A7EA-B561-D0E2-F6EE-4F01F4BD49D2}"/>
              </a:ext>
            </a:extLst>
          </p:cNvPr>
          <p:cNvSpPr txBox="1"/>
          <p:nvPr/>
        </p:nvSpPr>
        <p:spPr>
          <a:xfrm>
            <a:off x="1342679" y="1487440"/>
            <a:ext cx="387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US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Faculty of Information Technology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8F2AA-78DE-1978-269F-6AC3D74E66AC}"/>
              </a:ext>
            </a:extLst>
          </p:cNvPr>
          <p:cNvSpPr txBox="1"/>
          <p:nvPr/>
        </p:nvSpPr>
        <p:spPr>
          <a:xfrm>
            <a:off x="3403369" y="2383405"/>
            <a:ext cx="538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12648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Deep Learning Project Presentation</a:t>
            </a:r>
            <a:endParaRPr lang="en-US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4D855-0D68-D7B3-979C-118C1EA5818B}"/>
              </a:ext>
            </a:extLst>
          </p:cNvPr>
          <p:cNvSpPr txBox="1"/>
          <p:nvPr/>
        </p:nvSpPr>
        <p:spPr>
          <a:xfrm>
            <a:off x="836766" y="4233931"/>
            <a:ext cx="2740816" cy="1747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defTabSz="61264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  <a:p>
            <a:pPr marL="342900" indent="-342900" defTabSz="61264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sv-SE" sz="1200" dirty="0">
                <a:latin typeface="Verdana" panose="020B0604030504040204" pitchFamily="34" charset="0"/>
                <a:ea typeface="Verdana" panose="020B0604030504040204" pitchFamily="34" charset="0"/>
              </a:rPr>
              <a:t>Khum Svet</a:t>
            </a:r>
          </a:p>
          <a:p>
            <a:pPr marL="342900" indent="-342900" defTabSz="61264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sv-SE" sz="1200" dirty="0"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  <a:p>
            <a:pPr marL="342900" indent="-342900" defTabSz="61264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sv-SE" sz="1200" dirty="0">
                <a:latin typeface="Verdana" panose="020B0604030504040204" pitchFamily="34" charset="0"/>
                <a:ea typeface="Verdana" panose="020B0604030504040204" pitchFamily="34" charset="0"/>
              </a:rPr>
              <a:t>Sing Huyleang</a:t>
            </a:r>
          </a:p>
          <a:p>
            <a:pPr marL="342900" indent="-342900" defTabSz="61264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sv-SE" sz="1200" dirty="0">
                <a:latin typeface="Verdana" panose="020B0604030504040204" pitchFamily="34" charset="0"/>
                <a:ea typeface="Verdana" panose="020B0604030504040204" pitchFamily="34" charset="0"/>
              </a:rPr>
              <a:t>Chheng Torhov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E9DE6-228D-09DA-D064-143B14D06471}"/>
              </a:ext>
            </a:extLst>
          </p:cNvPr>
          <p:cNvSpPr txBox="1"/>
          <p:nvPr/>
        </p:nvSpPr>
        <p:spPr>
          <a:xfrm>
            <a:off x="735106" y="3747060"/>
            <a:ext cx="284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 Presentation by</a:t>
            </a:r>
            <a:endParaRPr lang="en-US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370D9-5323-E9BD-9EB8-4661198B47C7}"/>
              </a:ext>
            </a:extLst>
          </p:cNvPr>
          <p:cNvSpPr txBox="1"/>
          <p:nvPr/>
        </p:nvSpPr>
        <p:spPr>
          <a:xfrm>
            <a:off x="1595663" y="3148769"/>
            <a:ext cx="9134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FFFF00"/>
                </a:highlight>
              </a:rPr>
              <a:t>“Khmer Handwritten Digit Recognition Using Deep Learning”</a:t>
            </a:r>
          </a:p>
        </p:txBody>
      </p:sp>
    </p:spTree>
    <p:extLst>
      <p:ext uri="{BB962C8B-B14F-4D97-AF65-F5344CB8AC3E}">
        <p14:creationId xmlns:p14="http://schemas.microsoft.com/office/powerpoint/2010/main" val="3456550315"/>
      </p:ext>
    </p:extLst>
  </p:cSld>
  <p:clrMapOvr>
    <a:masterClrMapping/>
  </p:clrMapOvr>
  <p:transition spd="med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2FCBB-20CB-71F3-786B-004DEBD2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782576-08AF-9687-956C-5B834CFA8A04}"/>
              </a:ext>
            </a:extLst>
          </p:cNvPr>
          <p:cNvSpPr txBox="1"/>
          <p:nvPr/>
        </p:nvSpPr>
        <p:spPr>
          <a:xfrm>
            <a:off x="6590662" y="4267832"/>
            <a:ext cx="541845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Technology 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5DB9A4B-1C0A-D048-5E90-168E65B44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D41245-15C1-1EE4-DFF8-66FBEC818ECA}"/>
              </a:ext>
            </a:extLst>
          </p:cNvPr>
          <p:cNvSpPr txBox="1"/>
          <p:nvPr/>
        </p:nvSpPr>
        <p:spPr>
          <a:xfrm>
            <a:off x="9982201" y="109121"/>
            <a:ext cx="220980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C9D011-396A-CDAA-04CA-1CB0D144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D8B6-3A67-15A7-DB8D-F88CACE2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10</a:t>
            </a:fld>
            <a:endParaRPr lang="en-US"/>
          </a:p>
        </p:txBody>
      </p:sp>
      <p:sp>
        <p:nvSpPr>
          <p:cNvPr id="2" name="Google Shape;7514;p109">
            <a:extLst>
              <a:ext uri="{FF2B5EF4-FFF2-40B4-BE49-F238E27FC236}">
                <a16:creationId xmlns:a16="http://schemas.microsoft.com/office/drawing/2014/main" id="{B39FB4C7-68DC-03E7-AEB1-C036DE6897CF}"/>
              </a:ext>
            </a:extLst>
          </p:cNvPr>
          <p:cNvSpPr txBox="1">
            <a:spLocks/>
          </p:cNvSpPr>
          <p:nvPr/>
        </p:nvSpPr>
        <p:spPr>
          <a:xfrm>
            <a:off x="9982200" y="109121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 HUYLEANG</a:t>
            </a:r>
          </a:p>
        </p:txBody>
      </p:sp>
    </p:spTree>
    <p:extLst>
      <p:ext uri="{BB962C8B-B14F-4D97-AF65-F5344CB8AC3E}">
        <p14:creationId xmlns:p14="http://schemas.microsoft.com/office/powerpoint/2010/main" val="1218160131"/>
      </p:ext>
    </p:extLst>
  </p:cSld>
  <p:clrMapOvr>
    <a:masterClrMapping/>
  </p:clrMapOvr>
  <p:transition spd="med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CBEA-BF00-AAF2-A5CC-3A4A3CCC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264C1-7742-0648-B882-8661C91B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4813" y="6356350"/>
            <a:ext cx="4918587" cy="365125"/>
          </a:xfrm>
        </p:spPr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E3EB7-68E4-285A-5EF5-C9FEDF47A871}"/>
              </a:ext>
            </a:extLst>
          </p:cNvPr>
          <p:cNvSpPr txBox="1"/>
          <p:nvPr/>
        </p:nvSpPr>
        <p:spPr>
          <a:xfrm>
            <a:off x="9982201" y="109121"/>
            <a:ext cx="220980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B6FB5-A457-8278-40B1-9C2DC0385679}"/>
              </a:ext>
            </a:extLst>
          </p:cNvPr>
          <p:cNvSpPr txBox="1"/>
          <p:nvPr/>
        </p:nvSpPr>
        <p:spPr>
          <a:xfrm>
            <a:off x="535655" y="1732818"/>
            <a:ext cx="5661945" cy="311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Global Trends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Handwritten digit recognition (e.g., MNIST) is foundational in AI education.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Deep learning and CNNs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dominate modern image classification tasks.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Keras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are widely used for quick prototyping and deployment.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F699F-A18D-C3E8-4255-8B00036DB244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2. Technology Overview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D9620-89A7-5CD0-ECE7-9C70EAFD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11</a:t>
            </a:fld>
            <a:endParaRPr lang="en-US"/>
          </a:p>
        </p:txBody>
      </p:sp>
      <p:pic>
        <p:nvPicPr>
          <p:cNvPr id="2054" name="Picture 6" descr="TensorFlow - Wikipedia">
            <a:extLst>
              <a:ext uri="{FF2B5EF4-FFF2-40B4-BE49-F238E27FC236}">
                <a16:creationId xmlns:a16="http://schemas.microsoft.com/office/drawing/2014/main" id="{D6D10769-73A2-45EE-2ED5-942501DE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974" y="4630083"/>
            <a:ext cx="2657454" cy="16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eras for Beginners: Building Your First Neural Network - victorzhou.com">
            <a:extLst>
              <a:ext uri="{FF2B5EF4-FFF2-40B4-BE49-F238E27FC236}">
                <a16:creationId xmlns:a16="http://schemas.microsoft.com/office/drawing/2014/main" id="{E1675B97-7C50-7452-4BFB-59575DF2C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4846876"/>
            <a:ext cx="2529840" cy="12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Deep Learning and How Does It Work? | Built In">
            <a:extLst>
              <a:ext uri="{FF2B5EF4-FFF2-40B4-BE49-F238E27FC236}">
                <a16:creationId xmlns:a16="http://schemas.microsoft.com/office/drawing/2014/main" id="{E4F8DA6A-3914-4BE2-1F4B-5D42A134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60" y="546833"/>
            <a:ext cx="4178585" cy="20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volutional Neural Network | Deep Learning | Developers Breach">
            <a:extLst>
              <a:ext uri="{FF2B5EF4-FFF2-40B4-BE49-F238E27FC236}">
                <a16:creationId xmlns:a16="http://schemas.microsoft.com/office/drawing/2014/main" id="{3CE4F276-083C-AFB2-1A6F-A70FC762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83" y="2637045"/>
            <a:ext cx="4642186" cy="21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514;p109">
            <a:extLst>
              <a:ext uri="{FF2B5EF4-FFF2-40B4-BE49-F238E27FC236}">
                <a16:creationId xmlns:a16="http://schemas.microsoft.com/office/drawing/2014/main" id="{9A48CBCE-BA06-28A0-0BE8-7A14B5387F55}"/>
              </a:ext>
            </a:extLst>
          </p:cNvPr>
          <p:cNvSpPr txBox="1">
            <a:spLocks/>
          </p:cNvSpPr>
          <p:nvPr/>
        </p:nvSpPr>
        <p:spPr>
          <a:xfrm>
            <a:off x="9982200" y="109121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 HUYLEANG</a:t>
            </a:r>
          </a:p>
        </p:txBody>
      </p:sp>
    </p:spTree>
    <p:extLst>
      <p:ext uri="{BB962C8B-B14F-4D97-AF65-F5344CB8AC3E}">
        <p14:creationId xmlns:p14="http://schemas.microsoft.com/office/powerpoint/2010/main" val="3383549797"/>
      </p:ext>
    </p:extLst>
  </p:cSld>
  <p:clrMapOvr>
    <a:masterClrMapping/>
  </p:clrMapOvr>
  <p:transition spd="med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EF8D47-645E-4B52-5490-C513E3F4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57633-A04B-81C3-7378-D3C16DEE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C3260-7978-5B81-09CD-129BA141A107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2. Technology Overview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B7DDF-D364-3CC9-EEB7-F5558D5431A8}"/>
              </a:ext>
            </a:extLst>
          </p:cNvPr>
          <p:cNvSpPr txBox="1"/>
          <p:nvPr/>
        </p:nvSpPr>
        <p:spPr>
          <a:xfrm>
            <a:off x="535655" y="1732818"/>
            <a:ext cx="5214905" cy="356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Local Trends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Increasing AI interest in Cambodia, especially in academia.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Lack of open Khmer datasets and tools.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Growing use of Khmer Unicode, but few machine learning applications exist yet.</a:t>
            </a:r>
          </a:p>
        </p:txBody>
      </p:sp>
      <p:pic>
        <p:nvPicPr>
          <p:cNvPr id="5122" name="Picture 2" descr="Unlocking Cambodia's AI potential: Innovations, challenges, and future  horizons | Phnom Penh Post">
            <a:extLst>
              <a:ext uri="{FF2B5EF4-FFF2-40B4-BE49-F238E27FC236}">
                <a16:creationId xmlns:a16="http://schemas.microsoft.com/office/drawing/2014/main" id="{B09DE4FE-66CA-7DAE-BDBA-1496C949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69" y="1690698"/>
            <a:ext cx="5214905" cy="34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5AF207A-DF29-279F-0812-93878EE7F6C8}"/>
              </a:ext>
            </a:extLst>
          </p:cNvPr>
          <p:cNvSpPr txBox="1">
            <a:spLocks/>
          </p:cNvSpPr>
          <p:nvPr/>
        </p:nvSpPr>
        <p:spPr>
          <a:xfrm>
            <a:off x="7510145" y="51673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generated about Cambodia’s AI education Image, Source: Phnom Penh Post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EAF9E-9AC9-D874-5A7C-07657A96DF8D}"/>
              </a:ext>
            </a:extLst>
          </p:cNvPr>
          <p:cNvSpPr txBox="1"/>
          <p:nvPr/>
        </p:nvSpPr>
        <p:spPr>
          <a:xfrm>
            <a:off x="9982201" y="109121"/>
            <a:ext cx="220980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Google Shape;7514;p109">
            <a:extLst>
              <a:ext uri="{FF2B5EF4-FFF2-40B4-BE49-F238E27FC236}">
                <a16:creationId xmlns:a16="http://schemas.microsoft.com/office/drawing/2014/main" id="{3E84E933-F402-6FAB-B708-3E9EA87FD6AA}"/>
              </a:ext>
            </a:extLst>
          </p:cNvPr>
          <p:cNvSpPr txBox="1">
            <a:spLocks/>
          </p:cNvSpPr>
          <p:nvPr/>
        </p:nvSpPr>
        <p:spPr>
          <a:xfrm>
            <a:off x="9982200" y="109121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 HUYLEANG</a:t>
            </a:r>
          </a:p>
        </p:txBody>
      </p:sp>
    </p:spTree>
    <p:extLst>
      <p:ext uri="{BB962C8B-B14F-4D97-AF65-F5344CB8AC3E}">
        <p14:creationId xmlns:p14="http://schemas.microsoft.com/office/powerpoint/2010/main" val="1363024642"/>
      </p:ext>
    </p:extLst>
  </p:cSld>
  <p:clrMapOvr>
    <a:masterClrMapping/>
  </p:clrMapOvr>
  <p:transition spd="med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12AD-C753-D122-9446-D8EF3B0F6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C52FE-DD3B-1343-AE3A-5E07961C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EF83B-4632-AABB-D360-7E0AE310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EFBB4-256E-C08D-EEBB-2B643DA82C44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2. Technology Overview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15A97-4E60-4C21-E96F-8678C0EDBD9C}"/>
              </a:ext>
            </a:extLst>
          </p:cNvPr>
          <p:cNvSpPr txBox="1"/>
          <p:nvPr/>
        </p:nvSpPr>
        <p:spPr>
          <a:xfrm>
            <a:off x="535655" y="1732818"/>
            <a:ext cx="5682265" cy="310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Relevant Theories (TAM)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Perceived Usefulness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: Useful for digitizing Khmer data.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Ease of Use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: Simple UI with canvas and upload.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Attitude Toward Use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: Encouraging in education and digitization contexts.</a:t>
            </a:r>
          </a:p>
        </p:txBody>
      </p:sp>
      <p:pic>
        <p:nvPicPr>
          <p:cNvPr id="5122" name="Picture 2" descr="Unlocking Cambodia's AI potential: Innovations, challenges, and future  horizons | Phnom Penh Post">
            <a:extLst>
              <a:ext uri="{FF2B5EF4-FFF2-40B4-BE49-F238E27FC236}">
                <a16:creationId xmlns:a16="http://schemas.microsoft.com/office/drawing/2014/main" id="{678C9C93-DB8E-9046-13DF-D0118CA9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69" y="1690698"/>
            <a:ext cx="5214905" cy="34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C8EC62C-D9C7-6DFB-2016-E2129BFBFCED}"/>
              </a:ext>
            </a:extLst>
          </p:cNvPr>
          <p:cNvSpPr txBox="1">
            <a:spLocks/>
          </p:cNvSpPr>
          <p:nvPr/>
        </p:nvSpPr>
        <p:spPr>
          <a:xfrm>
            <a:off x="7510145" y="51673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generated about Cambodia’s AI education Image, Source: Phnom Penh Post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029DF-5353-B87D-D60E-6EAA218B46B2}"/>
              </a:ext>
            </a:extLst>
          </p:cNvPr>
          <p:cNvSpPr txBox="1"/>
          <p:nvPr/>
        </p:nvSpPr>
        <p:spPr>
          <a:xfrm>
            <a:off x="9982201" y="109121"/>
            <a:ext cx="220980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7514;p109">
            <a:extLst>
              <a:ext uri="{FF2B5EF4-FFF2-40B4-BE49-F238E27FC236}">
                <a16:creationId xmlns:a16="http://schemas.microsoft.com/office/drawing/2014/main" id="{ACB613EB-6A10-3694-B5D2-09B1D003E8C4}"/>
              </a:ext>
            </a:extLst>
          </p:cNvPr>
          <p:cNvSpPr txBox="1">
            <a:spLocks/>
          </p:cNvSpPr>
          <p:nvPr/>
        </p:nvSpPr>
        <p:spPr>
          <a:xfrm>
            <a:off x="9982200" y="109121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 HUYLEANG</a:t>
            </a:r>
          </a:p>
        </p:txBody>
      </p:sp>
    </p:spTree>
    <p:extLst>
      <p:ext uri="{BB962C8B-B14F-4D97-AF65-F5344CB8AC3E}">
        <p14:creationId xmlns:p14="http://schemas.microsoft.com/office/powerpoint/2010/main" val="1502854047"/>
      </p:ext>
    </p:extLst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141C7-CE23-BF3D-5CFE-EA001E6F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82310B-85ED-270F-5D84-88EA0C3B4384}"/>
              </a:ext>
            </a:extLst>
          </p:cNvPr>
          <p:cNvSpPr txBox="1"/>
          <p:nvPr/>
        </p:nvSpPr>
        <p:spPr>
          <a:xfrm>
            <a:off x="6263640" y="4267832"/>
            <a:ext cx="5745480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en-US" sz="3200" b="1" dirty="0">
                <a:latin typeface="+mj-lt"/>
              </a:rPr>
              <a:t>System Analysis and Design</a:t>
            </a:r>
            <a:endParaRPr lang="en-US" sz="32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A2B4086-4326-52F5-CADF-BF4C90453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777EA0-C782-8AA5-5BC9-A13576D6D6E5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6B32CA3-BCB3-D4CE-A2B6-9EDE9146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A876-A805-2DF5-3207-F7C2A2DA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08C67-A4AD-A2E1-68BE-3A0EA20495C1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7514;p109">
            <a:extLst>
              <a:ext uri="{FF2B5EF4-FFF2-40B4-BE49-F238E27FC236}">
                <a16:creationId xmlns:a16="http://schemas.microsoft.com/office/drawing/2014/main" id="{6F05094E-973A-9415-AE75-C90F1EF3848B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3123580635"/>
      </p:ext>
    </p:extLst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61A3-B170-C796-6F52-8E3B470C9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2DA9E6-259A-4821-8DBB-9B8AFBCF5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AC43C-6A70-034E-53BB-54907D4D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989A8-F8B6-A16D-A1D2-29C90D926221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3. System Analysis and Design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09E06-C803-0906-456E-FC2D69276CAE}"/>
              </a:ext>
            </a:extLst>
          </p:cNvPr>
          <p:cNvSpPr txBox="1"/>
          <p:nvPr/>
        </p:nvSpPr>
        <p:spPr>
          <a:xfrm>
            <a:off x="535655" y="1732818"/>
            <a:ext cx="5682265" cy="218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Planning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Planned to build a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digit recognizer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specifically for Khmer script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Manual data collection from a simple HTML file, done by our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E18AB-66DF-5BB9-3F8E-D40E5D42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34" y="2676000"/>
            <a:ext cx="3771128" cy="34447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0824E6-D487-E252-1062-32562CEF8F32}"/>
              </a:ext>
            </a:extLst>
          </p:cNvPr>
          <p:cNvCxnSpPr/>
          <p:nvPr/>
        </p:nvCxnSpPr>
        <p:spPr>
          <a:xfrm>
            <a:off x="5413248" y="3803904"/>
            <a:ext cx="15910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66A1B-74C0-0D2F-C928-EA6E6D1F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41" y="5020571"/>
            <a:ext cx="5602756" cy="85442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77F0D1-1650-536B-CD39-D5D2790384DF}"/>
              </a:ext>
            </a:extLst>
          </p:cNvPr>
          <p:cNvCxnSpPr>
            <a:cxnSpLocks/>
          </p:cNvCxnSpPr>
          <p:nvPr/>
        </p:nvCxnSpPr>
        <p:spPr>
          <a:xfrm flipH="1" flipV="1">
            <a:off x="6784848" y="5769864"/>
            <a:ext cx="2359152" cy="105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AA6119-2BFF-D445-06E0-F0977617CB25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Google Shape;7514;p109">
            <a:extLst>
              <a:ext uri="{FF2B5EF4-FFF2-40B4-BE49-F238E27FC236}">
                <a16:creationId xmlns:a16="http://schemas.microsoft.com/office/drawing/2014/main" id="{B55DFCE8-623D-E784-028C-D501513DDF0E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97287596"/>
      </p:ext>
    </p:extLst>
  </p:cSld>
  <p:clrMapOvr>
    <a:masterClrMapping/>
  </p:clrMapOvr>
  <p:transition spd="med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6AD4-071F-8F2A-4243-F6AF146E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B913C3-F7BA-CB66-B629-F30D5866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4D058-A726-7F3C-F8B2-2570C2C2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B4D71-60E0-94E0-8884-C842ABBEF8F6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3. System Analysis and Design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F829E-9083-F3E2-220D-3821E2CFE182}"/>
              </a:ext>
            </a:extLst>
          </p:cNvPr>
          <p:cNvSpPr txBox="1"/>
          <p:nvPr/>
        </p:nvSpPr>
        <p:spPr>
          <a:xfrm>
            <a:off x="535655" y="1732818"/>
            <a:ext cx="5682265" cy="264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Analyzing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Investigated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image preprocessing techniques (grayscale, resizing, thresholding)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Chose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CNN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as the core algorithm for classification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564955-5A92-182E-A9E8-C82E013FF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0" y="447675"/>
            <a:ext cx="3121370" cy="6301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8B4D6-275F-CDDB-4D8E-5DFE68C4C491}"/>
              </a:ext>
            </a:extLst>
          </p:cNvPr>
          <p:cNvSpPr txBox="1"/>
          <p:nvPr/>
        </p:nvSpPr>
        <p:spPr>
          <a:xfrm>
            <a:off x="6096000" y="4648472"/>
            <a:ext cx="2593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Model_train.py </a:t>
            </a:r>
            <a:r>
              <a:rPr lang="en-US" sz="1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D4288-E3B6-95AE-5780-CB7B98F3E0A8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Google Shape;7514;p109">
            <a:extLst>
              <a:ext uri="{FF2B5EF4-FFF2-40B4-BE49-F238E27FC236}">
                <a16:creationId xmlns:a16="http://schemas.microsoft.com/office/drawing/2014/main" id="{FD121EFC-11B6-8004-E0AB-BAE090CE25D7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1669711204"/>
      </p:ext>
    </p:extLst>
  </p:cSld>
  <p:clrMapOvr>
    <a:masterClrMapping/>
  </p:clrMapOvr>
  <p:transition spd="med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BE7F1B-AD7F-468F-3132-DB6A0E48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9312" y="6420739"/>
            <a:ext cx="4925568" cy="365125"/>
          </a:xfrm>
        </p:spPr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3774F-907C-7343-F385-6790381B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784A8-1D88-3286-083F-049D69D628C2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3. System Analysis and Design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CC9D7-11AB-32A4-57CF-53DC3BD30317}"/>
              </a:ext>
            </a:extLst>
          </p:cNvPr>
          <p:cNvSpPr txBox="1"/>
          <p:nvPr/>
        </p:nvSpPr>
        <p:spPr>
          <a:xfrm>
            <a:off x="535655" y="1094006"/>
            <a:ext cx="5682265" cy="529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Designing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Dataset: Custom collected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digits + digits from the internet (small)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Built with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HTML5 Canvas for drawing digits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Support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PNG or JPG file uploads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Backend: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Flask API to receive, preprocess and return predictions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CNN trained on manually collected dataset with 28x28 grayscale images.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CF129-B520-EACA-4609-B3E6D4B4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83" y="1059733"/>
            <a:ext cx="5125284" cy="2460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57117-24BB-5788-C736-8403755EFDD6}"/>
              </a:ext>
            </a:extLst>
          </p:cNvPr>
          <p:cNvSpPr txBox="1"/>
          <p:nvPr/>
        </p:nvSpPr>
        <p:spPr>
          <a:xfrm>
            <a:off x="10589437" y="760744"/>
            <a:ext cx="160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9C862-0AAA-B56F-EF2A-FB3DD4FA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70" t="8134" r="6894" b="8665"/>
          <a:stretch/>
        </p:blipFill>
        <p:spPr>
          <a:xfrm>
            <a:off x="8610600" y="3643550"/>
            <a:ext cx="3274626" cy="26537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3286F0-3878-B140-F8DF-E51E136F0662}"/>
              </a:ext>
            </a:extLst>
          </p:cNvPr>
          <p:cNvSpPr txBox="1"/>
          <p:nvPr/>
        </p:nvSpPr>
        <p:spPr>
          <a:xfrm>
            <a:off x="7175677" y="3603484"/>
            <a:ext cx="160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app.py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B79A71-5E48-58BC-363D-7E7BBD740DA9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Google Shape;7514;p109">
            <a:extLst>
              <a:ext uri="{FF2B5EF4-FFF2-40B4-BE49-F238E27FC236}">
                <a16:creationId xmlns:a16="http://schemas.microsoft.com/office/drawing/2014/main" id="{AF9F8785-0D7D-7533-16C4-6DBB92B4FC94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1167289084"/>
      </p:ext>
    </p:extLst>
  </p:cSld>
  <p:clrMapOvr>
    <a:masterClrMapping/>
  </p:clrMapOvr>
  <p:transition spd="med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BC9232-00B5-1FF1-B0F9-375BF4C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94871-5AE3-74CD-EAC2-F14BCDD7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3E32E-9DAD-F6CD-0B22-F4B2D1B6D467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3. System Analysis and Design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D2DC-D7B2-8513-0561-63713D2AC50A}"/>
              </a:ext>
            </a:extLst>
          </p:cNvPr>
          <p:cNvSpPr txBox="1"/>
          <p:nvPr/>
        </p:nvSpPr>
        <p:spPr>
          <a:xfrm>
            <a:off x="535655" y="1094006"/>
            <a:ext cx="5682265" cy="377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Trained model with 80/20 train-validation split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Integrated with canvas and file-upload 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Added prediction display and minor animations for usability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Tested with real user input to verify robustness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E44FFB-F96B-0C18-C4DA-C0A7D449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4546"/>
            <a:ext cx="2893952" cy="228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B5EF6-1688-94AF-FD7B-374C8DB66082}"/>
              </a:ext>
            </a:extLst>
          </p:cNvPr>
          <p:cNvSpPr txBox="1"/>
          <p:nvPr/>
        </p:nvSpPr>
        <p:spPr>
          <a:xfrm>
            <a:off x="7954934" y="1061199"/>
            <a:ext cx="2228660" cy="371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Training Results: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3D213-078F-B1B2-D231-D4EA6153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6" y="1433160"/>
            <a:ext cx="2873354" cy="2286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0A2B8-4A79-0CA3-43FA-E09F3DFB9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80" y="3787411"/>
            <a:ext cx="4763165" cy="8097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ACB348-09C1-A5D0-7270-6E4132850E66}"/>
              </a:ext>
            </a:extLst>
          </p:cNvPr>
          <p:cNvSpPr/>
          <p:nvPr/>
        </p:nvSpPr>
        <p:spPr>
          <a:xfrm>
            <a:off x="8220456" y="4379976"/>
            <a:ext cx="658368" cy="28509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E6728-E59E-CABD-29D7-BA2DBEC61971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Google Shape;7514;p109">
            <a:extLst>
              <a:ext uri="{FF2B5EF4-FFF2-40B4-BE49-F238E27FC236}">
                <a16:creationId xmlns:a16="http://schemas.microsoft.com/office/drawing/2014/main" id="{46570E1D-4483-D24A-8EEE-532E2EB81458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800163742"/>
      </p:ext>
    </p:extLst>
  </p:cSld>
  <p:clrMapOvr>
    <a:masterClrMapping/>
  </p:clrMapOvr>
  <p:transition spd="med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A99D-90ED-5945-E96A-1310F56C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5D3761-A9E6-BCDA-0427-C61C2469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9980" y="6356350"/>
            <a:ext cx="5135880" cy="365125"/>
          </a:xfrm>
        </p:spPr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D3E43-9CA1-CCFC-C3C0-8BFB3E0A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FF9F9-B0BB-A368-B152-80191ACE66AC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3. System Analysis and Design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9F9E9-6B33-685B-576A-98E929C5771B}"/>
              </a:ext>
            </a:extLst>
          </p:cNvPr>
          <p:cNvSpPr txBox="1"/>
          <p:nvPr/>
        </p:nvSpPr>
        <p:spPr>
          <a:xfrm>
            <a:off x="535655" y="1094006"/>
            <a:ext cx="5682265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Tested with real user input to verify robustness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4E08A5-B2B0-251B-7802-FC232C6D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18" y="1075809"/>
            <a:ext cx="1653146" cy="23005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EC1B21-2CFB-2600-1EE1-169988490F3E}"/>
                  </a:ext>
                </a:extLst>
              </p14:cNvPr>
              <p14:cNvContentPartPr/>
              <p14:nvPr/>
            </p14:nvContentPartPr>
            <p14:xfrm>
              <a:off x="6616416" y="1690983"/>
              <a:ext cx="411840" cy="210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EC1B21-2CFB-2600-1EE1-169988490F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0296" y="1684863"/>
                <a:ext cx="424080" cy="222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F71359B-4C1C-0CD3-9582-247044971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013" y="1075809"/>
            <a:ext cx="1737360" cy="23072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BED036-CA81-C1DA-2167-FD8D7AD713C4}"/>
                  </a:ext>
                </a:extLst>
              </p14:cNvPr>
              <p14:cNvContentPartPr/>
              <p14:nvPr/>
            </p14:nvContentPartPr>
            <p14:xfrm>
              <a:off x="8592540" y="1789443"/>
              <a:ext cx="193320" cy="223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BED036-CA81-C1DA-2167-FD8D7AD71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6420" y="1783323"/>
                <a:ext cx="2055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A35881-F6AD-A2E8-A879-17EC98499F24}"/>
                  </a:ext>
                </a:extLst>
              </p14:cNvPr>
              <p14:cNvContentPartPr/>
              <p14:nvPr/>
            </p14:nvContentPartPr>
            <p14:xfrm>
              <a:off x="6581760" y="567676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A35881-F6AD-A2E8-A879-17EC98499F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5640" y="567064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111FB02-6EB1-9252-7C25-5E728A54E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97" y="2669238"/>
            <a:ext cx="2637685" cy="3733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110ACF-433A-460D-ACD6-4B139356850A}"/>
              </a:ext>
            </a:extLst>
          </p:cNvPr>
          <p:cNvSpPr txBox="1"/>
          <p:nvPr/>
        </p:nvSpPr>
        <p:spPr>
          <a:xfrm>
            <a:off x="2893476" y="4011140"/>
            <a:ext cx="151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Fail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17565D-D721-7941-0B0F-9AB07656A143}"/>
                  </a:ext>
                </a:extLst>
              </p14:cNvPr>
              <p14:cNvContentPartPr/>
              <p14:nvPr/>
            </p14:nvContentPartPr>
            <p14:xfrm>
              <a:off x="1350144" y="4004856"/>
              <a:ext cx="1140840" cy="182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17565D-D721-7941-0B0F-9AB07656A1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4024" y="3998736"/>
                <a:ext cx="1153080" cy="18421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number on a piece of paper&#10;&#10;AI-generated content may be incorrect.">
            <a:extLst>
              <a:ext uri="{FF2B5EF4-FFF2-40B4-BE49-F238E27FC236}">
                <a16:creationId xmlns:a16="http://schemas.microsoft.com/office/drawing/2014/main" id="{4DE15B6D-5D9A-AE19-971A-0DFD1F0D7D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57" y="4099104"/>
            <a:ext cx="1349963" cy="17999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5727E7-F86E-0709-08BD-30873D29530A}"/>
              </a:ext>
            </a:extLst>
          </p:cNvPr>
          <p:cNvSpPr txBox="1"/>
          <p:nvPr/>
        </p:nvSpPr>
        <p:spPr>
          <a:xfrm>
            <a:off x="4937577" y="5906413"/>
            <a:ext cx="292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Real Image upload</a:t>
            </a:r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E9AD043-8FF9-EE76-6A2B-8B435BE5F81B}"/>
              </a:ext>
            </a:extLst>
          </p:cNvPr>
          <p:cNvSpPr/>
          <p:nvPr/>
        </p:nvSpPr>
        <p:spPr>
          <a:xfrm>
            <a:off x="7376070" y="4868512"/>
            <a:ext cx="768096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E1FB77-392B-1FBA-C161-7DEDBE2653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5066" y="3549894"/>
            <a:ext cx="1912227" cy="30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09A0F42-F783-539D-D865-5736FBF8F641}"/>
                  </a:ext>
                </a:extLst>
              </p14:cNvPr>
              <p14:cNvContentPartPr/>
              <p14:nvPr/>
            </p14:nvContentPartPr>
            <p14:xfrm>
              <a:off x="9316584" y="4405536"/>
              <a:ext cx="662400" cy="278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09A0F42-F783-539D-D865-5736FBF8F6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10464" y="4399416"/>
                <a:ext cx="67464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5037F23-2280-7FC7-722B-064B2B62214F}"/>
              </a:ext>
            </a:extLst>
          </p:cNvPr>
          <p:cNvGrpSpPr/>
          <p:nvPr/>
        </p:nvGrpSpPr>
        <p:grpSpPr>
          <a:xfrm>
            <a:off x="8976384" y="6226416"/>
            <a:ext cx="1466280" cy="417960"/>
            <a:chOff x="8976384" y="6226416"/>
            <a:chExt cx="14662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8F5A1C-8D41-0533-C1A7-50A4899435E8}"/>
                    </a:ext>
                  </a:extLst>
                </p14:cNvPr>
                <p14:cNvContentPartPr/>
                <p14:nvPr/>
              </p14:nvContentPartPr>
              <p14:xfrm>
                <a:off x="8976384" y="6226416"/>
                <a:ext cx="1118880" cy="37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8F5A1C-8D41-0533-C1A7-50A4899435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0264" y="6220296"/>
                  <a:ext cx="11311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59C268-4DED-BB48-0AB5-8DB42B24B357}"/>
                    </a:ext>
                  </a:extLst>
                </p14:cNvPr>
                <p14:cNvContentPartPr/>
                <p14:nvPr/>
              </p14:nvContentPartPr>
              <p14:xfrm>
                <a:off x="10094904" y="6263496"/>
                <a:ext cx="137880" cy="38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59C268-4DED-BB48-0AB5-8DB42B24B35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88784" y="6257376"/>
                  <a:ext cx="150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A89DF3-72C6-4123-33E9-EB1BE1E39ED8}"/>
                    </a:ext>
                  </a:extLst>
                </p14:cNvPr>
                <p14:cNvContentPartPr/>
                <p14:nvPr/>
              </p14:nvContentPartPr>
              <p14:xfrm>
                <a:off x="10114344" y="6318216"/>
                <a:ext cx="328320" cy="15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A89DF3-72C6-4123-33E9-EB1BE1E39E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08224" y="6312096"/>
                  <a:ext cx="340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BD0090-7501-15DE-EFD1-86030494DCF8}"/>
                    </a:ext>
                  </a:extLst>
                </p14:cNvPr>
                <p14:cNvContentPartPr/>
                <p14:nvPr/>
              </p14:nvContentPartPr>
              <p14:xfrm>
                <a:off x="10095624" y="6400656"/>
                <a:ext cx="67320" cy="10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BD0090-7501-15DE-EFD1-86030494DC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89504" y="6394536"/>
                  <a:ext cx="79560" cy="120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ED48176-E4F3-C371-0073-E6F3BEB366D2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Google Shape;7514;p109">
            <a:extLst>
              <a:ext uri="{FF2B5EF4-FFF2-40B4-BE49-F238E27FC236}">
                <a16:creationId xmlns:a16="http://schemas.microsoft.com/office/drawing/2014/main" id="{AEBB7FAD-3D4F-0EC7-F425-4DE2D9AE84CE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3057749595"/>
      </p:ext>
    </p:extLst>
  </p:cSld>
  <p:clrMapOvr>
    <a:masterClrMapping/>
  </p:clrMapOvr>
  <p:transition spd="med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FB4D1-C193-C9B0-D9B1-0048F419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6130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Presented by….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2EEFF-79B0-47EB-752E-169FBB50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8" name="Google Shape;7514;p109">
            <a:extLst>
              <a:ext uri="{FF2B5EF4-FFF2-40B4-BE49-F238E27FC236}">
                <a16:creationId xmlns:a16="http://schemas.microsoft.com/office/drawing/2014/main" id="{CCDE2FCB-75F9-8EC6-1A66-9CC8168AB7CC}"/>
              </a:ext>
            </a:extLst>
          </p:cNvPr>
          <p:cNvSpPr txBox="1">
            <a:spLocks/>
          </p:cNvSpPr>
          <p:nvPr/>
        </p:nvSpPr>
        <p:spPr>
          <a:xfrm>
            <a:off x="5369976" y="3454988"/>
            <a:ext cx="2010164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KHUM SVET</a:t>
            </a:r>
          </a:p>
        </p:txBody>
      </p:sp>
      <p:pic>
        <p:nvPicPr>
          <p:cNvPr id="20" name="Google Shape;7521;p109">
            <a:extLst>
              <a:ext uri="{FF2B5EF4-FFF2-40B4-BE49-F238E27FC236}">
                <a16:creationId xmlns:a16="http://schemas.microsoft.com/office/drawing/2014/main" id="{1CA6F374-7E04-2782-939C-FD220FBC7F42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b="1410"/>
          <a:stretch/>
        </p:blipFill>
        <p:spPr>
          <a:xfrm>
            <a:off x="5339555" y="1198871"/>
            <a:ext cx="2071009" cy="20126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3" name="Google Shape;7515;p109">
            <a:extLst>
              <a:ext uri="{FF2B5EF4-FFF2-40B4-BE49-F238E27FC236}">
                <a16:creationId xmlns:a16="http://schemas.microsoft.com/office/drawing/2014/main" id="{404FB21B-4199-06B0-C692-7674636D8244}"/>
              </a:ext>
            </a:extLst>
          </p:cNvPr>
          <p:cNvSpPr txBox="1">
            <a:spLocks/>
          </p:cNvSpPr>
          <p:nvPr/>
        </p:nvSpPr>
        <p:spPr>
          <a:xfrm>
            <a:off x="3581401" y="6000621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SING HUYLEANG</a:t>
            </a:r>
          </a:p>
        </p:txBody>
      </p:sp>
      <p:sp>
        <p:nvSpPr>
          <p:cNvPr id="24" name="Google Shape;7518;p109">
            <a:extLst>
              <a:ext uri="{FF2B5EF4-FFF2-40B4-BE49-F238E27FC236}">
                <a16:creationId xmlns:a16="http://schemas.microsoft.com/office/drawing/2014/main" id="{68B43BA3-A2BA-17D3-8006-FD8BB28BDA99}"/>
              </a:ext>
            </a:extLst>
          </p:cNvPr>
          <p:cNvSpPr txBox="1">
            <a:spLocks/>
          </p:cNvSpPr>
          <p:nvPr/>
        </p:nvSpPr>
        <p:spPr>
          <a:xfrm>
            <a:off x="2011255" y="3396176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  <p:pic>
        <p:nvPicPr>
          <p:cNvPr id="25" name="Google Shape;7520;p109">
            <a:extLst>
              <a:ext uri="{FF2B5EF4-FFF2-40B4-BE49-F238E27FC236}">
                <a16:creationId xmlns:a16="http://schemas.microsoft.com/office/drawing/2014/main" id="{EE63E2CA-A7AA-C7E9-14DE-A28D0718ED9B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b="1410"/>
          <a:stretch/>
        </p:blipFill>
        <p:spPr>
          <a:xfrm>
            <a:off x="3681127" y="3850571"/>
            <a:ext cx="2078147" cy="2019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Google Shape;7522;p109">
            <a:extLst>
              <a:ext uri="{FF2B5EF4-FFF2-40B4-BE49-F238E27FC236}">
                <a16:creationId xmlns:a16="http://schemas.microsoft.com/office/drawing/2014/main" id="{AF71A958-73FF-12A8-33B9-68CE6C572B1D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r="841"/>
          <a:stretch/>
        </p:blipFill>
        <p:spPr>
          <a:xfrm>
            <a:off x="2114550" y="1245063"/>
            <a:ext cx="2071010" cy="2046258"/>
          </a:xfrm>
          <a:prstGeom prst="ellipse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8" name="Google Shape;7514;p109">
            <a:extLst>
              <a:ext uri="{FF2B5EF4-FFF2-40B4-BE49-F238E27FC236}">
                <a16:creationId xmlns:a16="http://schemas.microsoft.com/office/drawing/2014/main" id="{2B3DD86D-7349-17DC-7919-67E1C96CA386}"/>
              </a:ext>
            </a:extLst>
          </p:cNvPr>
          <p:cNvSpPr txBox="1">
            <a:spLocks/>
          </p:cNvSpPr>
          <p:nvPr/>
        </p:nvSpPr>
        <p:spPr>
          <a:xfrm>
            <a:off x="8184612" y="3466197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</p:txBody>
      </p:sp>
      <p:pic>
        <p:nvPicPr>
          <p:cNvPr id="32" name="Google Shape;7521;p109">
            <a:extLst>
              <a:ext uri="{FF2B5EF4-FFF2-40B4-BE49-F238E27FC236}">
                <a16:creationId xmlns:a16="http://schemas.microsoft.com/office/drawing/2014/main" id="{987B7230-D164-92F4-2818-1034340318EF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b="1410"/>
          <a:stretch/>
        </p:blipFill>
        <p:spPr>
          <a:xfrm>
            <a:off x="8184612" y="1296947"/>
            <a:ext cx="2101430" cy="2042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FC48-208E-0AE9-562D-467BF7F3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2</a:t>
            </a:fld>
            <a:endParaRPr lang="en-US"/>
          </a:p>
        </p:txBody>
      </p:sp>
      <p:pic>
        <p:nvPicPr>
          <p:cNvPr id="3" name="Google Shape;7520;p109">
            <a:extLst>
              <a:ext uri="{FF2B5EF4-FFF2-40B4-BE49-F238E27FC236}">
                <a16:creationId xmlns:a16="http://schemas.microsoft.com/office/drawing/2014/main" id="{2CF89AF9-477F-0AE6-3CFA-CAF176954D21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6777895" y="3818080"/>
            <a:ext cx="2078147" cy="2019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Google Shape;7515;p109">
            <a:extLst>
              <a:ext uri="{FF2B5EF4-FFF2-40B4-BE49-F238E27FC236}">
                <a16:creationId xmlns:a16="http://schemas.microsoft.com/office/drawing/2014/main" id="{32F66DD3-E82C-52AD-546F-706ED5DF5BE1}"/>
              </a:ext>
            </a:extLst>
          </p:cNvPr>
          <p:cNvSpPr txBox="1">
            <a:spLocks/>
          </p:cNvSpPr>
          <p:nvPr/>
        </p:nvSpPr>
        <p:spPr>
          <a:xfrm>
            <a:off x="6678168" y="5996562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CHHENG TORHOV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851DF-A966-12CD-3C8E-DEB0C3635B6D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BF940-D7B9-D97F-A604-E86A85B405D3}"/>
              </a:ext>
            </a:extLst>
          </p:cNvPr>
          <p:cNvSpPr txBox="1"/>
          <p:nvPr/>
        </p:nvSpPr>
        <p:spPr>
          <a:xfrm>
            <a:off x="10035963" y="78343"/>
            <a:ext cx="226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CHHENG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Torhov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40109"/>
      </p:ext>
    </p:extLst>
  </p:cSld>
  <p:clrMapOvr>
    <a:masterClrMapping/>
  </p:clrMapOvr>
  <p:transition spd="med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840C58-86F7-1E78-9D68-82F1723F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2FD48-5F26-C434-74E9-0AF564F6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73151-9CC6-5F08-ED88-EB49E453D376}"/>
              </a:ext>
            </a:extLst>
          </p:cNvPr>
          <p:cNvSpPr txBox="1"/>
          <p:nvPr/>
        </p:nvSpPr>
        <p:spPr>
          <a:xfrm>
            <a:off x="1615615" y="3105834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5AFC8-6DCF-50C2-3CB8-FE59B2EF533D}"/>
              </a:ext>
            </a:extLst>
          </p:cNvPr>
          <p:cNvSpPr txBox="1"/>
          <p:nvPr/>
        </p:nvSpPr>
        <p:spPr>
          <a:xfrm>
            <a:off x="9692640" y="109121"/>
            <a:ext cx="2499361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Google Shape;7514;p109">
            <a:extLst>
              <a:ext uri="{FF2B5EF4-FFF2-40B4-BE49-F238E27FC236}">
                <a16:creationId xmlns:a16="http://schemas.microsoft.com/office/drawing/2014/main" id="{D682654C-951E-EDCE-155A-325194E68824}"/>
              </a:ext>
            </a:extLst>
          </p:cNvPr>
          <p:cNvSpPr txBox="1">
            <a:spLocks/>
          </p:cNvSpPr>
          <p:nvPr/>
        </p:nvSpPr>
        <p:spPr>
          <a:xfrm>
            <a:off x="9811943" y="136525"/>
            <a:ext cx="219717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THON SAKSAMBO</a:t>
            </a:r>
          </a:p>
        </p:txBody>
      </p:sp>
    </p:spTree>
    <p:extLst>
      <p:ext uri="{BB962C8B-B14F-4D97-AF65-F5344CB8AC3E}">
        <p14:creationId xmlns:p14="http://schemas.microsoft.com/office/powerpoint/2010/main" val="222100848"/>
      </p:ext>
    </p:extLst>
  </p:cSld>
  <p:clrMapOvr>
    <a:masterClrMapping/>
  </p:clrMapOvr>
  <p:transition spd="med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3A58B-AFBD-D666-8F39-6BECBF5F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7CA3F3-D04C-E5D3-3C31-84AC76BAD8FA}"/>
              </a:ext>
            </a:extLst>
          </p:cNvPr>
          <p:cNvSpPr txBox="1"/>
          <p:nvPr/>
        </p:nvSpPr>
        <p:spPr>
          <a:xfrm>
            <a:off x="6263640" y="4267832"/>
            <a:ext cx="5745480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 Conclusion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BE0C9A-21F6-2C90-8AEA-49F09D14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37DE8A-C784-06E0-6BCC-008D23CAC1C0}"/>
              </a:ext>
            </a:extLst>
          </p:cNvPr>
          <p:cNvSpPr txBox="1"/>
          <p:nvPr/>
        </p:nvSpPr>
        <p:spPr>
          <a:xfrm>
            <a:off x="10287000" y="109121"/>
            <a:ext cx="190500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DBE0A48-453A-0743-5002-32DEF7FD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E6D3-A14E-2E83-F1CF-3439EE9D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21</a:t>
            </a:fld>
            <a:endParaRPr lang="en-US"/>
          </a:p>
        </p:txBody>
      </p:sp>
      <p:sp>
        <p:nvSpPr>
          <p:cNvPr id="8" name="Google Shape;7514;p109">
            <a:extLst>
              <a:ext uri="{FF2B5EF4-FFF2-40B4-BE49-F238E27FC236}">
                <a16:creationId xmlns:a16="http://schemas.microsoft.com/office/drawing/2014/main" id="{EB2CF208-CF50-B53F-EB8F-EA4C9CF07586}"/>
              </a:ext>
            </a:extLst>
          </p:cNvPr>
          <p:cNvSpPr txBox="1">
            <a:spLocks/>
          </p:cNvSpPr>
          <p:nvPr/>
        </p:nvSpPr>
        <p:spPr>
          <a:xfrm>
            <a:off x="10405873" y="136525"/>
            <a:ext cx="178612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KHUM SVET</a:t>
            </a:r>
          </a:p>
        </p:txBody>
      </p:sp>
    </p:spTree>
    <p:extLst>
      <p:ext uri="{BB962C8B-B14F-4D97-AF65-F5344CB8AC3E}">
        <p14:creationId xmlns:p14="http://schemas.microsoft.com/office/powerpoint/2010/main" val="2722329468"/>
      </p:ext>
    </p:extLst>
  </p:cSld>
  <p:clrMapOvr>
    <a:masterClrMapping/>
  </p:clrMapOvr>
  <p:transition spd="med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85C612-772C-6D60-86DF-7E66E0CA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229AC-B05F-526C-B009-30EA52D0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8856-2B14-8F84-EE2E-6B700FAE5DF3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B134C-9CA1-09AC-3615-7155C2BD3077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4. Conclusion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B3C13-381F-BE9F-3287-EEEBAD4FEBB9}"/>
              </a:ext>
            </a:extLst>
          </p:cNvPr>
          <p:cNvSpPr txBox="1"/>
          <p:nvPr/>
        </p:nvSpPr>
        <p:spPr>
          <a:xfrm>
            <a:off x="535655" y="1263194"/>
            <a:ext cx="5993161" cy="464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Recommendations, Suggestions, Future Work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Collect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more diverse handwriting samples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from different demographics.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Consider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augmenting the dataset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for better generalization.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Improve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model architecture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or use pretrained models.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Host the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application online or package it into a mobile app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9" name="Picture 8" descr="Cityscape with a mysterious angle">
            <a:extLst>
              <a:ext uri="{FF2B5EF4-FFF2-40B4-BE49-F238E27FC236}">
                <a16:creationId xmlns:a16="http://schemas.microsoft.com/office/drawing/2014/main" id="{18EF9FDC-645E-C1A6-381C-E37F8CE8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71" y="1230997"/>
            <a:ext cx="5185243" cy="4342031"/>
          </a:xfrm>
          <a:prstGeom prst="rect">
            <a:avLst/>
          </a:prstGeom>
        </p:spPr>
      </p:pic>
      <p:sp>
        <p:nvSpPr>
          <p:cNvPr id="10" name="Google Shape;7514;p109">
            <a:extLst>
              <a:ext uri="{FF2B5EF4-FFF2-40B4-BE49-F238E27FC236}">
                <a16:creationId xmlns:a16="http://schemas.microsoft.com/office/drawing/2014/main" id="{D6F7A1E7-3B67-99E3-86DF-8BD69CCDB1EC}"/>
              </a:ext>
            </a:extLst>
          </p:cNvPr>
          <p:cNvSpPr txBox="1">
            <a:spLocks/>
          </p:cNvSpPr>
          <p:nvPr/>
        </p:nvSpPr>
        <p:spPr>
          <a:xfrm>
            <a:off x="10405873" y="136525"/>
            <a:ext cx="178612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KHUM SVET</a:t>
            </a:r>
          </a:p>
        </p:txBody>
      </p:sp>
    </p:spTree>
    <p:extLst>
      <p:ext uri="{BB962C8B-B14F-4D97-AF65-F5344CB8AC3E}">
        <p14:creationId xmlns:p14="http://schemas.microsoft.com/office/powerpoint/2010/main" val="2241785332"/>
      </p:ext>
    </p:extLst>
  </p:cSld>
  <p:clrMapOvr>
    <a:masterClrMapping/>
  </p:clrMapOvr>
  <p:transition spd="med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246A-E96E-B406-D358-F14A7F6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74E6B-476C-6B45-E011-7B908DBD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“Khmer Handwritten Digit Recognition Using Deep Learning”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8C4D8-F61A-AE27-B4B4-C5E7A4E0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182D0-0693-73E7-5811-CB44BD00381B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69F4F-2798-0393-3A84-60A096F8DCC9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4. Conclusion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9AD37-0CD0-CBC2-572E-4C81DF23BBD4}"/>
              </a:ext>
            </a:extLst>
          </p:cNvPr>
          <p:cNvSpPr txBox="1"/>
          <p:nvPr/>
        </p:nvSpPr>
        <p:spPr>
          <a:xfrm>
            <a:off x="535655" y="1263194"/>
            <a:ext cx="5993161" cy="418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Successfully built a functional Khmer digit recognition system.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Created our own dataset from scratch to support training.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Deployed a usable web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interface connected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to a CNN model.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strong foundation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for future AI projects involving the Khmer language.</a:t>
            </a:r>
          </a:p>
        </p:txBody>
      </p:sp>
      <p:pic>
        <p:nvPicPr>
          <p:cNvPr id="9" name="Picture 8" descr="Cityscape with a mysterious angle">
            <a:extLst>
              <a:ext uri="{FF2B5EF4-FFF2-40B4-BE49-F238E27FC236}">
                <a16:creationId xmlns:a16="http://schemas.microsoft.com/office/drawing/2014/main" id="{9A44B64A-1E19-58CE-DDA3-BD14E177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21" y="1367988"/>
            <a:ext cx="5185243" cy="4342031"/>
          </a:xfrm>
          <a:prstGeom prst="rect">
            <a:avLst/>
          </a:prstGeom>
        </p:spPr>
      </p:pic>
      <p:sp>
        <p:nvSpPr>
          <p:cNvPr id="8" name="Google Shape;7514;p109">
            <a:extLst>
              <a:ext uri="{FF2B5EF4-FFF2-40B4-BE49-F238E27FC236}">
                <a16:creationId xmlns:a16="http://schemas.microsoft.com/office/drawing/2014/main" id="{065B8DF4-0874-8953-E877-46A0FF23104B}"/>
              </a:ext>
            </a:extLst>
          </p:cNvPr>
          <p:cNvSpPr txBox="1">
            <a:spLocks/>
          </p:cNvSpPr>
          <p:nvPr/>
        </p:nvSpPr>
        <p:spPr>
          <a:xfrm>
            <a:off x="10405873" y="136525"/>
            <a:ext cx="178612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KHUM SVET</a:t>
            </a:r>
          </a:p>
        </p:txBody>
      </p:sp>
    </p:spTree>
    <p:extLst>
      <p:ext uri="{BB962C8B-B14F-4D97-AF65-F5344CB8AC3E}">
        <p14:creationId xmlns:p14="http://schemas.microsoft.com/office/powerpoint/2010/main" val="1872680834"/>
      </p:ext>
    </p:extLst>
  </p:cSld>
  <p:clrMapOvr>
    <a:masterClrMapping/>
  </p:clrMapOvr>
  <p:transition spd="med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9FEA3-0682-64B3-744F-C0EADA509524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46A8C3CD-27E5-D796-3B2A-B42477ED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A025F-15F5-4F4D-2125-A890E28D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BB196-09FC-4A8A-00FB-568E5260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109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E3AA38-DA4C-F24A-59F4-C8D068F20637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0E92B-0FF8-8A79-9F84-A897F5614112}"/>
              </a:ext>
            </a:extLst>
          </p:cNvPr>
          <p:cNvSpPr txBox="1">
            <a:spLocks/>
          </p:cNvSpPr>
          <p:nvPr/>
        </p:nvSpPr>
        <p:spPr>
          <a:xfrm>
            <a:off x="900698" y="392914"/>
            <a:ext cx="4778387" cy="863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Acknowledgement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B3FB-E328-C980-BB4E-54D5E2E705AD}"/>
              </a:ext>
            </a:extLst>
          </p:cNvPr>
          <p:cNvSpPr txBox="1"/>
          <p:nvPr/>
        </p:nvSpPr>
        <p:spPr>
          <a:xfrm>
            <a:off x="761800" y="1423687"/>
            <a:ext cx="6103025" cy="4835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Family: Our deep and sincere gratitude goes to our family.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Professor: We would like to express our special thanks and gratitude to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Professor Kong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Chanphanith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Our Team: We would also like to thank our friends who helped us finish this project within a limited time. Their support significantly increased our knowledge and skills.</a:t>
            </a:r>
          </a:p>
        </p:txBody>
      </p:sp>
      <p:pic>
        <p:nvPicPr>
          <p:cNvPr id="15" name="Picture 14" descr="A cartoon of a child&#10;&#10;Description automatically generated">
            <a:extLst>
              <a:ext uri="{FF2B5EF4-FFF2-40B4-BE49-F238E27FC236}">
                <a16:creationId xmlns:a16="http://schemas.microsoft.com/office/drawing/2014/main" id="{77E5D10A-E08B-CFCB-74C0-B1FF555CE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3798" r="23736" b="4557"/>
          <a:stretch/>
        </p:blipFill>
        <p:spPr>
          <a:xfrm>
            <a:off x="7793794" y="808433"/>
            <a:ext cx="2707437" cy="524113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9B1057E-F8EF-385C-F04A-0FDFEB94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88EF0-640D-57EF-58E8-1C1FB13A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CBC92-01B5-13FD-5C47-ECB4BCEA45F4}"/>
              </a:ext>
            </a:extLst>
          </p:cNvPr>
          <p:cNvSpPr txBox="1"/>
          <p:nvPr/>
        </p:nvSpPr>
        <p:spPr>
          <a:xfrm>
            <a:off x="10001220" y="94476"/>
            <a:ext cx="226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CHHENG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Torhov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78639"/>
      </p:ext>
    </p:extLst>
  </p:cSld>
  <p:clrMapOvr>
    <a:masterClrMapping/>
  </p:clrMapOvr>
  <p:transition spd="med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96F92-0AC2-216C-AF01-31236EB58CD8}"/>
              </a:ext>
            </a:extLst>
          </p:cNvPr>
          <p:cNvSpPr txBox="1"/>
          <p:nvPr/>
        </p:nvSpPr>
        <p:spPr>
          <a:xfrm>
            <a:off x="1256854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7C511-228E-78C4-1AF2-F56FDEEA6B76}"/>
              </a:ext>
            </a:extLst>
          </p:cNvPr>
          <p:cNvSpPr txBox="1"/>
          <p:nvPr/>
        </p:nvSpPr>
        <p:spPr>
          <a:xfrm>
            <a:off x="1157003" y="2718706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103B9-95B7-7405-B410-6224894A3903}"/>
              </a:ext>
            </a:extLst>
          </p:cNvPr>
          <p:cNvSpPr txBox="1"/>
          <p:nvPr/>
        </p:nvSpPr>
        <p:spPr>
          <a:xfrm>
            <a:off x="4086613" y="2718875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AE68C-B673-7A6E-D2B4-5D7119A98B03}"/>
              </a:ext>
            </a:extLst>
          </p:cNvPr>
          <p:cNvSpPr txBox="1"/>
          <p:nvPr/>
        </p:nvSpPr>
        <p:spPr>
          <a:xfrm>
            <a:off x="7016223" y="2718706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57F7D-5A1F-3685-F762-51DD21714DF1}"/>
              </a:ext>
            </a:extLst>
          </p:cNvPr>
          <p:cNvSpPr txBox="1"/>
          <p:nvPr/>
        </p:nvSpPr>
        <p:spPr>
          <a:xfrm>
            <a:off x="9945834" y="2679464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4E7F7-29C7-BB9E-D15B-2A986CB4496C}"/>
              </a:ext>
            </a:extLst>
          </p:cNvPr>
          <p:cNvSpPr txBox="1"/>
          <p:nvPr/>
        </p:nvSpPr>
        <p:spPr>
          <a:xfrm>
            <a:off x="401753" y="4499523"/>
            <a:ext cx="2054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pic>
        <p:nvPicPr>
          <p:cNvPr id="16" name="Graphic 15" descr="Artificial Intelligence outline">
            <a:extLst>
              <a:ext uri="{FF2B5EF4-FFF2-40B4-BE49-F238E27FC236}">
                <a16:creationId xmlns:a16="http://schemas.microsoft.com/office/drawing/2014/main" id="{4FAAF696-069A-D655-5259-828C514C0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703" y="349933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83B0CD-C457-3EA0-C8A7-872383B9216D}"/>
              </a:ext>
            </a:extLst>
          </p:cNvPr>
          <p:cNvSpPr txBox="1"/>
          <p:nvPr/>
        </p:nvSpPr>
        <p:spPr>
          <a:xfrm>
            <a:off x="3107074" y="4489251"/>
            <a:ext cx="250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Technology Overview</a:t>
            </a:r>
          </a:p>
        </p:txBody>
      </p:sp>
      <p:pic>
        <p:nvPicPr>
          <p:cNvPr id="23" name="Graphic 22" descr="Processor outline">
            <a:extLst>
              <a:ext uri="{FF2B5EF4-FFF2-40B4-BE49-F238E27FC236}">
                <a16:creationId xmlns:a16="http://schemas.microsoft.com/office/drawing/2014/main" id="{427A019C-3A69-F8F9-BC35-4A9DE623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313" y="3496444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360889-373D-05A9-3237-7C82BEF29B9A}"/>
              </a:ext>
            </a:extLst>
          </p:cNvPr>
          <p:cNvSpPr txBox="1"/>
          <p:nvPr/>
        </p:nvSpPr>
        <p:spPr>
          <a:xfrm>
            <a:off x="5486078" y="4494387"/>
            <a:ext cx="374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System Analysis and Design</a:t>
            </a:r>
          </a:p>
        </p:txBody>
      </p:sp>
      <p:pic>
        <p:nvPicPr>
          <p:cNvPr id="27" name="Graphic 26" descr="Monitor outline">
            <a:extLst>
              <a:ext uri="{FF2B5EF4-FFF2-40B4-BE49-F238E27FC236}">
                <a16:creationId xmlns:a16="http://schemas.microsoft.com/office/drawing/2014/main" id="{40EE7B84-7ADF-AF06-294F-B1C74437E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1923" y="357485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039425-A151-3AD0-B721-3C5C4CEE74F0}"/>
              </a:ext>
            </a:extLst>
          </p:cNvPr>
          <p:cNvSpPr txBox="1"/>
          <p:nvPr/>
        </p:nvSpPr>
        <p:spPr>
          <a:xfrm>
            <a:off x="9595560" y="4501230"/>
            <a:ext cx="138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A2484FFF-8532-5810-F630-0C7D77AC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pic>
        <p:nvPicPr>
          <p:cNvPr id="32" name="Graphic 31" descr="Man outline">
            <a:extLst>
              <a:ext uri="{FF2B5EF4-FFF2-40B4-BE49-F238E27FC236}">
                <a16:creationId xmlns:a16="http://schemas.microsoft.com/office/drawing/2014/main" id="{C513AC94-17C0-F1AA-DD57-D8F151D3D5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1533" y="3543336"/>
            <a:ext cx="914400" cy="914400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F2D1896-826E-ABF8-F115-87D2434A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6C440-FCAD-C696-2A76-5F0858674CBD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3E154-6789-6292-6427-F0DE3014BDB4}"/>
              </a:ext>
            </a:extLst>
          </p:cNvPr>
          <p:cNvSpPr txBox="1"/>
          <p:nvPr/>
        </p:nvSpPr>
        <p:spPr>
          <a:xfrm>
            <a:off x="10001220" y="94476"/>
            <a:ext cx="226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CHHENG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Torhov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6945"/>
      </p:ext>
    </p:extLst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6A15C-81D1-3DDF-F261-641DC96DD3DF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Introduction</a:t>
            </a:r>
          </a:p>
        </p:txBody>
      </p:sp>
      <p:pic>
        <p:nvPicPr>
          <p:cNvPr id="4" name="Graphic 3" descr="Artificial Intelligence outline">
            <a:extLst>
              <a:ext uri="{FF2B5EF4-FFF2-40B4-BE49-F238E27FC236}">
                <a16:creationId xmlns:a16="http://schemas.microsoft.com/office/drawing/2014/main" id="{C83F9221-1881-E07E-8754-72BEF9866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0702CD-4E8F-1952-53E1-CBBADEFBA98D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B715F4D-5C0F-5129-359C-7D065B76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850A4-F137-EF14-110F-C9B4C94D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5</a:t>
            </a:fld>
            <a:endParaRPr lang="en-US"/>
          </a:p>
        </p:txBody>
      </p:sp>
      <p:sp>
        <p:nvSpPr>
          <p:cNvPr id="2" name="Google Shape;7514;p109">
            <a:extLst>
              <a:ext uri="{FF2B5EF4-FFF2-40B4-BE49-F238E27FC236}">
                <a16:creationId xmlns:a16="http://schemas.microsoft.com/office/drawing/2014/main" id="{983F69F1-1CD3-1D55-5E7F-ED2F0CB397CC}"/>
              </a:ext>
            </a:extLst>
          </p:cNvPr>
          <p:cNvSpPr txBox="1">
            <a:spLocks/>
          </p:cNvSpPr>
          <p:nvPr/>
        </p:nvSpPr>
        <p:spPr>
          <a:xfrm>
            <a:off x="9982200" y="163353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</p:txBody>
      </p:sp>
    </p:spTree>
    <p:extLst>
      <p:ext uri="{BB962C8B-B14F-4D97-AF65-F5344CB8AC3E}">
        <p14:creationId xmlns:p14="http://schemas.microsoft.com/office/powerpoint/2010/main" val="3916095603"/>
      </p:ext>
    </p:extLst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B76FD6-7CFB-A815-44D2-7EABD7D8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5880" y="1730578"/>
            <a:ext cx="4529125" cy="339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32F5E-5370-CD92-BD4B-EDA0DF1A6E1E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1. Introduction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5C766-A630-AB77-15A0-31878658A142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2EC58-88C3-904D-6188-21C78916FEDC}"/>
              </a:ext>
            </a:extLst>
          </p:cNvPr>
          <p:cNvSpPr txBox="1"/>
          <p:nvPr/>
        </p:nvSpPr>
        <p:spPr>
          <a:xfrm>
            <a:off x="505746" y="1287195"/>
            <a:ext cx="6450816" cy="428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Background of Study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Khmer digits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are commonly used in education, forms, and signage in Cambodia.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However,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digital systems rarely support automatic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recognition of Khmer handwritten digits.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Digit recognition (especially for non-Latin scripts) is important for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OCR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digitization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AI applications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5EED3-5ACA-492F-6343-A8F21D07118C}"/>
              </a:ext>
            </a:extLst>
          </p:cNvPr>
          <p:cNvSpPr txBox="1"/>
          <p:nvPr/>
        </p:nvSpPr>
        <p:spPr>
          <a:xfrm>
            <a:off x="9644036" y="4788868"/>
            <a:ext cx="2430969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Khmer Numerals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F92BA-632A-0F24-3FCA-2ED1E7F9BB07}"/>
              </a:ext>
            </a:extLst>
          </p:cNvPr>
          <p:cNvSpPr txBox="1"/>
          <p:nvPr/>
        </p:nvSpPr>
        <p:spPr>
          <a:xfrm>
            <a:off x="7438718" y="5120460"/>
            <a:ext cx="4247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By Cambodia Public Domain - Own work, CC BY-SA 4.0, https://commons.wikimedia.org/w/index.php?curid=93227246 </a:t>
            </a:r>
            <a:endParaRPr lang="en-US" sz="1000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012263B-5CC5-F5FA-4338-22372DCF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B61C8A0-261B-6BD0-785C-6B28BA50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6</a:t>
            </a:fld>
            <a:endParaRPr lang="en-US"/>
          </a:p>
        </p:txBody>
      </p:sp>
      <p:sp>
        <p:nvSpPr>
          <p:cNvPr id="2" name="Google Shape;7514;p109">
            <a:extLst>
              <a:ext uri="{FF2B5EF4-FFF2-40B4-BE49-F238E27FC236}">
                <a16:creationId xmlns:a16="http://schemas.microsoft.com/office/drawing/2014/main" id="{9107DBEA-164B-9CB3-9777-F69F7A9CC701}"/>
              </a:ext>
            </a:extLst>
          </p:cNvPr>
          <p:cNvSpPr txBox="1">
            <a:spLocks/>
          </p:cNvSpPr>
          <p:nvPr/>
        </p:nvSpPr>
        <p:spPr>
          <a:xfrm>
            <a:off x="9982200" y="163353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</p:txBody>
      </p:sp>
    </p:spTree>
    <p:extLst>
      <p:ext uri="{BB962C8B-B14F-4D97-AF65-F5344CB8AC3E}">
        <p14:creationId xmlns:p14="http://schemas.microsoft.com/office/powerpoint/2010/main" val="651862978"/>
      </p:ext>
    </p:extLst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192287-14A0-37DA-D359-E7A8B45D3CF3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81E3D-5F08-59AC-4A2F-840E46E0B734}"/>
              </a:ext>
            </a:extLst>
          </p:cNvPr>
          <p:cNvSpPr txBox="1"/>
          <p:nvPr/>
        </p:nvSpPr>
        <p:spPr>
          <a:xfrm>
            <a:off x="535654" y="1880302"/>
            <a:ext cx="5661945" cy="308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Problem Statement</a:t>
            </a:r>
          </a:p>
          <a:p>
            <a:pPr algn="just"/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No widely accessible tool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for recognizing handwritten Khmer digits.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Existing models (like MNIST) focus only on Latin numbers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Lack of digit recognition limits the use of AI in Khmer contexts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37C6E-FAA0-4DB4-3333-748B5D22045B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1. Introduction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MNIST(hand written digit) Classification Using Neural Network(Step by Step)  From Scratch | by Koushik | Medium">
            <a:extLst>
              <a:ext uri="{FF2B5EF4-FFF2-40B4-BE49-F238E27FC236}">
                <a16:creationId xmlns:a16="http://schemas.microsoft.com/office/drawing/2014/main" id="{05826A8C-DF9B-6949-A300-C60F82F0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9" y="2202007"/>
            <a:ext cx="5152103" cy="24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15B31-6313-7484-1AA7-BAC4FF2D7064}"/>
              </a:ext>
            </a:extLst>
          </p:cNvPr>
          <p:cNvSpPr txBox="1"/>
          <p:nvPr/>
        </p:nvSpPr>
        <p:spPr>
          <a:xfrm>
            <a:off x="7376463" y="4720535"/>
            <a:ext cx="419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MNIST digit classification (medium.com)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F5FA1C2-16F1-D2C2-1B0C-AF700062B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5286" y="6362740"/>
            <a:ext cx="4487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“Khmer Handwritten Digit Recognition Using Deep Learning”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EF1EBB-61E2-4D76-E012-B21EC2B7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7</a:t>
            </a:fld>
            <a:endParaRPr lang="en-US"/>
          </a:p>
        </p:txBody>
      </p:sp>
      <p:sp>
        <p:nvSpPr>
          <p:cNvPr id="2" name="Google Shape;7514;p109">
            <a:extLst>
              <a:ext uri="{FF2B5EF4-FFF2-40B4-BE49-F238E27FC236}">
                <a16:creationId xmlns:a16="http://schemas.microsoft.com/office/drawing/2014/main" id="{CB21DE0F-82E2-46B4-CDD3-8510C9C15244}"/>
              </a:ext>
            </a:extLst>
          </p:cNvPr>
          <p:cNvSpPr txBox="1">
            <a:spLocks/>
          </p:cNvSpPr>
          <p:nvPr/>
        </p:nvSpPr>
        <p:spPr>
          <a:xfrm>
            <a:off x="9982200" y="163353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</p:txBody>
      </p:sp>
    </p:spTree>
    <p:extLst>
      <p:ext uri="{BB962C8B-B14F-4D97-AF65-F5344CB8AC3E}">
        <p14:creationId xmlns:p14="http://schemas.microsoft.com/office/powerpoint/2010/main" val="821660587"/>
      </p:ext>
    </p:extLst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418506-784C-86EA-CB2C-5E0EB27B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4813" y="6356350"/>
            <a:ext cx="4918587" cy="365125"/>
          </a:xfrm>
        </p:spPr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648F4-AB4B-ACD9-37B5-C63A8C9B3B08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D4F90-7AB6-1338-D6EB-57B9FC07A26D}"/>
              </a:ext>
            </a:extLst>
          </p:cNvPr>
          <p:cNvSpPr txBox="1"/>
          <p:nvPr/>
        </p:nvSpPr>
        <p:spPr>
          <a:xfrm>
            <a:off x="535655" y="1732818"/>
            <a:ext cx="5661945" cy="314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Build a web-based system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recognize Khmer handwritten digits.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Train a machine learning model using a custom dataset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Support both real-time drawing and image upload for prediction.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0A6DF-D7E4-A036-003C-2A00AC313660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1. Introduction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3B805-B84D-63E9-A688-7950688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 descr="Cloud network graphic">
            <a:extLst>
              <a:ext uri="{FF2B5EF4-FFF2-40B4-BE49-F238E27FC236}">
                <a16:creationId xmlns:a16="http://schemas.microsoft.com/office/drawing/2014/main" id="{DDB0A8A4-8DA9-0D2F-4BEB-4C78F8186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82" y="743343"/>
            <a:ext cx="4206325" cy="2366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52F10-3D54-6B0D-CD65-0F23F8FCD9CC}"/>
              </a:ext>
            </a:extLst>
          </p:cNvPr>
          <p:cNvSpPr txBox="1"/>
          <p:nvPr/>
        </p:nvSpPr>
        <p:spPr>
          <a:xfrm>
            <a:off x="8150224" y="3120569"/>
            <a:ext cx="303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web-based system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7FED2F-403A-74B6-C65E-6BA3D909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25" y="3536792"/>
            <a:ext cx="3405200" cy="1742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B6DC0E-A832-1D75-D299-74682D38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462" y="3960455"/>
            <a:ext cx="3154338" cy="2015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FDF9F8-5C59-FC00-8519-7125BA7D3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135" y="4454061"/>
            <a:ext cx="2743200" cy="20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3E3DAF-0312-DD75-B643-00DA153FC385}"/>
              </a:ext>
            </a:extLst>
          </p:cNvPr>
          <p:cNvSpPr txBox="1"/>
          <p:nvPr/>
        </p:nvSpPr>
        <p:spPr>
          <a:xfrm>
            <a:off x="5839028" y="5999994"/>
            <a:ext cx="303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Custom dataset</a:t>
            </a:r>
            <a:endParaRPr lang="en-US" dirty="0"/>
          </a:p>
        </p:txBody>
      </p:sp>
      <p:sp>
        <p:nvSpPr>
          <p:cNvPr id="3" name="Google Shape;7514;p109">
            <a:extLst>
              <a:ext uri="{FF2B5EF4-FFF2-40B4-BE49-F238E27FC236}">
                <a16:creationId xmlns:a16="http://schemas.microsoft.com/office/drawing/2014/main" id="{F385429B-BB8F-9132-F29E-0E68E928FA55}"/>
              </a:ext>
            </a:extLst>
          </p:cNvPr>
          <p:cNvSpPr txBox="1">
            <a:spLocks/>
          </p:cNvSpPr>
          <p:nvPr/>
        </p:nvSpPr>
        <p:spPr>
          <a:xfrm>
            <a:off x="9982200" y="163353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</p:txBody>
      </p:sp>
    </p:spTree>
    <p:extLst>
      <p:ext uri="{BB962C8B-B14F-4D97-AF65-F5344CB8AC3E}">
        <p14:creationId xmlns:p14="http://schemas.microsoft.com/office/powerpoint/2010/main" val="1392031655"/>
      </p:ext>
    </p:extLst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33644-94A6-9A36-5E4B-4C7CDD08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5F8B8-676C-C256-755E-66532E81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4813" y="6356350"/>
            <a:ext cx="4918587" cy="365125"/>
          </a:xfrm>
        </p:spPr>
        <p:txBody>
          <a:bodyPr/>
          <a:lstStyle/>
          <a:p>
            <a:r>
              <a:rPr lang="en-US" dirty="0"/>
              <a:t>“Khmer Handwritten Digit Recognition Using Deep Learning”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89FD4-7687-9C10-58D9-AE584EAFC5BF}"/>
              </a:ext>
            </a:extLst>
          </p:cNvPr>
          <p:cNvSpPr txBox="1"/>
          <p:nvPr/>
        </p:nvSpPr>
        <p:spPr>
          <a:xfrm>
            <a:off x="10144125" y="109121"/>
            <a:ext cx="204787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88D46-C2C3-9B46-13C3-82627608E42D}"/>
              </a:ext>
            </a:extLst>
          </p:cNvPr>
          <p:cNvSpPr txBox="1"/>
          <p:nvPr/>
        </p:nvSpPr>
        <p:spPr>
          <a:xfrm>
            <a:off x="535655" y="1732818"/>
            <a:ext cx="5661945" cy="340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Scope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Digits only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(0–9)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 Khmer script.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Image format: grayscale,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28x28 size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Web interface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backend using Python (Flask/TensorFlow).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Limited to digit recognition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(not full OCR or sentences).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62F76-A402-BA3F-8F70-D355960FB773}"/>
              </a:ext>
            </a:extLst>
          </p:cNvPr>
          <p:cNvSpPr txBox="1"/>
          <p:nvPr/>
        </p:nvSpPr>
        <p:spPr>
          <a:xfrm>
            <a:off x="535655" y="447675"/>
            <a:ext cx="89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Verdana" panose="020B0604030504040204" pitchFamily="34" charset="0"/>
                <a:ea typeface="Verdana" panose="020B0604030504040204" pitchFamily="34" charset="0"/>
              </a:rPr>
              <a:t>1. Introduction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9DB35-ABFB-6FD8-D77E-9853BCDE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1A33-8169-4BB3-BBB4-71022C01D473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102F60-17FE-F2A3-4E31-8D4A4DCB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22" y="1062183"/>
            <a:ext cx="978823" cy="97882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20917D-5E24-C899-1B34-BD65EC000712}"/>
              </a:ext>
            </a:extLst>
          </p:cNvPr>
          <p:cNvCxnSpPr>
            <a:cxnSpLocks/>
          </p:cNvCxnSpPr>
          <p:nvPr/>
        </p:nvCxnSpPr>
        <p:spPr>
          <a:xfrm flipH="1">
            <a:off x="10321922" y="1146737"/>
            <a:ext cx="1" cy="926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3D59F3-1119-8764-FE36-009F83BBB27E}"/>
              </a:ext>
            </a:extLst>
          </p:cNvPr>
          <p:cNvCxnSpPr>
            <a:cxnSpLocks/>
          </p:cNvCxnSpPr>
          <p:nvPr/>
        </p:nvCxnSpPr>
        <p:spPr>
          <a:xfrm>
            <a:off x="10707019" y="953699"/>
            <a:ext cx="9493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DCDA56-5DF2-B0D4-2CF6-FAB5E99760A3}"/>
              </a:ext>
            </a:extLst>
          </p:cNvPr>
          <p:cNvSpPr txBox="1"/>
          <p:nvPr/>
        </p:nvSpPr>
        <p:spPr>
          <a:xfrm>
            <a:off x="9636123" y="1226399"/>
            <a:ext cx="516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7A6D87-EFCC-042F-000B-D2304BDB2637}"/>
              </a:ext>
            </a:extLst>
          </p:cNvPr>
          <p:cNvSpPr txBox="1"/>
          <p:nvPr/>
        </p:nvSpPr>
        <p:spPr>
          <a:xfrm>
            <a:off x="10677522" y="553887"/>
            <a:ext cx="85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C212F-6C12-0DD3-DDDD-904B6A64D56C}"/>
              </a:ext>
            </a:extLst>
          </p:cNvPr>
          <p:cNvSpPr txBox="1"/>
          <p:nvPr/>
        </p:nvSpPr>
        <p:spPr>
          <a:xfrm>
            <a:off x="8462642" y="1759947"/>
            <a:ext cx="197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Grayscale Pixels</a:t>
            </a:r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7E5781-5CEE-3F11-C55B-6A2B5818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706" y="2168856"/>
            <a:ext cx="1920487" cy="41681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E88107-9FFD-FDA0-9B2E-3F19125AC327}"/>
              </a:ext>
            </a:extLst>
          </p:cNvPr>
          <p:cNvSpPr txBox="1"/>
          <p:nvPr/>
        </p:nvSpPr>
        <p:spPr>
          <a:xfrm>
            <a:off x="7670133" y="2512876"/>
            <a:ext cx="233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Web interface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2052" name="Picture 4" descr="Understanding Flask and Building Web API using Python and Flask. | by  Nikhil pentapalli | Analytics Vidhya | Medium">
            <a:extLst>
              <a:ext uri="{FF2B5EF4-FFF2-40B4-BE49-F238E27FC236}">
                <a16:creationId xmlns:a16="http://schemas.microsoft.com/office/drawing/2014/main" id="{C9B50EF7-3C67-2CA6-5314-4D37F139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5" t="1867" r="19333" b="17867"/>
          <a:stretch/>
        </p:blipFill>
        <p:spPr bwMode="auto">
          <a:xfrm>
            <a:off x="7784466" y="3215641"/>
            <a:ext cx="1859280" cy="15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nsorFlow - Wikipedia">
            <a:extLst>
              <a:ext uri="{FF2B5EF4-FFF2-40B4-BE49-F238E27FC236}">
                <a16:creationId xmlns:a16="http://schemas.microsoft.com/office/drawing/2014/main" id="{D2F85206-8A49-2CFE-51AA-BBA6F5D1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00" y="4943597"/>
            <a:ext cx="2516506" cy="160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514;p109">
            <a:extLst>
              <a:ext uri="{FF2B5EF4-FFF2-40B4-BE49-F238E27FC236}">
                <a16:creationId xmlns:a16="http://schemas.microsoft.com/office/drawing/2014/main" id="{87FF371A-C795-F83E-2B7A-F74B87855D10}"/>
              </a:ext>
            </a:extLst>
          </p:cNvPr>
          <p:cNvSpPr txBox="1">
            <a:spLocks/>
          </p:cNvSpPr>
          <p:nvPr/>
        </p:nvSpPr>
        <p:spPr>
          <a:xfrm>
            <a:off x="9982200" y="163353"/>
            <a:ext cx="1907617" cy="230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HON SOMALY</a:t>
            </a:r>
          </a:p>
        </p:txBody>
      </p:sp>
    </p:spTree>
    <p:extLst>
      <p:ext uri="{BB962C8B-B14F-4D97-AF65-F5344CB8AC3E}">
        <p14:creationId xmlns:p14="http://schemas.microsoft.com/office/powerpoint/2010/main" val="2270474465"/>
      </p:ext>
    </p:extLst>
  </p:cSld>
  <p:clrMapOvr>
    <a:masterClrMapping/>
  </p:clrMapOvr>
  <p:transition spd="med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1065</Words>
  <Application>Microsoft Office PowerPoint</Application>
  <PresentationFormat>Widescreen</PresentationFormat>
  <Paragraphs>201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Verdana</vt:lpstr>
      <vt:lpstr>Wingdings</vt:lpstr>
      <vt:lpstr>Office Theme</vt:lpstr>
      <vt:lpstr>PowerPoint Presentation</vt:lpstr>
      <vt:lpstr>Presented by….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Thon Saksambo</dc:creator>
  <cp:lastModifiedBy>Thon Saksambo</cp:lastModifiedBy>
  <cp:revision>44</cp:revision>
  <dcterms:created xsi:type="dcterms:W3CDTF">2024-07-02T07:04:38Z</dcterms:created>
  <dcterms:modified xsi:type="dcterms:W3CDTF">2025-05-04T06:11:33Z</dcterms:modified>
</cp:coreProperties>
</file>